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77" r:id="rId6"/>
    <p:sldId id="280" r:id="rId7"/>
    <p:sldId id="288" r:id="rId8"/>
    <p:sldId id="284" r:id="rId9"/>
    <p:sldId id="285" r:id="rId10"/>
    <p:sldId id="286" r:id="rId11"/>
    <p:sldId id="261" r:id="rId12"/>
    <p:sldId id="262" r:id="rId13"/>
    <p:sldId id="263" r:id="rId14"/>
    <p:sldId id="264" r:id="rId15"/>
    <p:sldId id="287" r:id="rId16"/>
    <p:sldId id="278" r:id="rId17"/>
    <p:sldId id="282" r:id="rId18"/>
    <p:sldId id="289" r:id="rId19"/>
    <p:sldId id="290" r:id="rId20"/>
    <p:sldId id="295" r:id="rId21"/>
    <p:sldId id="294" r:id="rId22"/>
    <p:sldId id="291" r:id="rId23"/>
    <p:sldId id="292" r:id="rId24"/>
    <p:sldId id="293" r:id="rId25"/>
    <p:sldId id="296" r:id="rId26"/>
    <p:sldId id="297" r:id="rId27"/>
    <p:sldId id="298" r:id="rId28"/>
    <p:sldId id="299" r:id="rId29"/>
    <p:sldId id="300" r:id="rId30"/>
    <p:sldId id="301" r:id="rId31"/>
    <p:sldId id="302" r:id="rId32"/>
    <p:sldId id="279" r:id="rId33"/>
  </p:sldIdLst>
  <p:sldSz cx="12192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097D70C-B970-431B-AA5A-20A659962DE1}">
          <p14:sldIdLst>
            <p14:sldId id="256"/>
            <p14:sldId id="257"/>
            <p14:sldId id="258"/>
            <p14:sldId id="259"/>
            <p14:sldId id="277"/>
          </p14:sldIdLst>
        </p14:section>
        <p14:section name="Implementación" id="{044D9CB0-B53A-4707-A88D-25C1CD4A4EB9}">
          <p14:sldIdLst>
            <p14:sldId id="280"/>
            <p14:sldId id="288"/>
            <p14:sldId id="284"/>
            <p14:sldId id="285"/>
            <p14:sldId id="286"/>
            <p14:sldId id="261"/>
            <p14:sldId id="262"/>
            <p14:sldId id="263"/>
            <p14:sldId id="264"/>
            <p14:sldId id="287"/>
            <p14:sldId id="278"/>
            <p14:sldId id="282"/>
            <p14:sldId id="289"/>
            <p14:sldId id="290"/>
            <p14:sldId id="295"/>
            <p14:sldId id="294"/>
            <p14:sldId id="291"/>
            <p14:sldId id="292"/>
            <p14:sldId id="293"/>
            <p14:sldId id="296"/>
            <p14:sldId id="297"/>
            <p14:sldId id="298"/>
            <p14:sldId id="299"/>
            <p14:sldId id="300"/>
            <p14:sldId id="301"/>
            <p14:sldId id="302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esser Morales" initials="YM" lastIdx="1" clrIdx="0">
    <p:extLst>
      <p:ext uri="{19B8F6BF-5375-455C-9EA6-DF929625EA0E}">
        <p15:presenceInfo xmlns:p15="http://schemas.microsoft.com/office/powerpoint/2012/main" userId="ad4bd30ef4e3771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20" autoAdjust="0"/>
    <p:restoredTop sz="0" autoAdjust="0"/>
  </p:normalViewPr>
  <p:slideViewPr>
    <p:cSldViewPr snapToGrid="0">
      <p:cViewPr varScale="1">
        <p:scale>
          <a:sx n="71" d="100"/>
          <a:sy n="71" d="100"/>
        </p:scale>
        <p:origin x="39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047605-51A8-49DD-B4A3-5140BA1B9770}" type="doc">
      <dgm:prSet loTypeId="urn:microsoft.com/office/officeart/2005/8/layout/cycle6" loCatId="cycle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1D99D8B-AC0B-439F-BB80-EAEF057628A2}">
      <dgm:prSet phldrT="[Texto]" custT="1"/>
      <dgm:spPr>
        <a:solidFill>
          <a:srgbClr val="37BD4D"/>
        </a:solidFill>
      </dgm:spPr>
      <dgm:t>
        <a:bodyPr/>
        <a:lstStyle/>
        <a:p>
          <a:pPr algn="ctr"/>
          <a:r>
            <a:rPr lang="es-NI" sz="1200" b="1" noProof="0" dirty="0">
              <a:latin typeface="Calibri" panose="020F0502020204030204" pitchFamily="34" charset="0"/>
              <a:cs typeface="Calibri" panose="020F0502020204030204" pitchFamily="34" charset="0"/>
            </a:rPr>
            <a:t>Proyectos</a:t>
          </a:r>
        </a:p>
        <a:p>
          <a:pPr algn="l"/>
          <a:r>
            <a:rPr lang="en-US" sz="1200" b="1" i="1" dirty="0">
              <a:latin typeface="Calibri" panose="020F0502020204030204" pitchFamily="34" charset="0"/>
              <a:cs typeface="Calibri" panose="020F0502020204030204" pitchFamily="34" charset="0"/>
            </a:rPr>
            <a:t>-</a:t>
          </a:r>
          <a:r>
            <a:rPr lang="en-US" sz="1200" b="1" i="1" dirty="0" err="1">
              <a:latin typeface="Calibri" panose="020F0502020204030204" pitchFamily="34" charset="0"/>
              <a:cs typeface="Calibri" panose="020F0502020204030204" pitchFamily="34" charset="0"/>
            </a:rPr>
            <a:t>QMake</a:t>
          </a:r>
          <a:endParaRPr lang="en-US" sz="1200" b="1" i="1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algn="l"/>
          <a:r>
            <a:rPr lang="en-US" sz="1200" b="1" i="1" dirty="0">
              <a:latin typeface="Calibri" panose="020F0502020204030204" pitchFamily="34" charset="0"/>
              <a:cs typeface="Calibri" panose="020F0502020204030204" pitchFamily="34" charset="0"/>
            </a:rPr>
            <a:t>-</a:t>
          </a:r>
          <a:r>
            <a:rPr lang="en-US" sz="1200" b="1" i="1" dirty="0" err="1">
              <a:latin typeface="Calibri" panose="020F0502020204030204" pitchFamily="34" charset="0"/>
              <a:cs typeface="Calibri" panose="020F0502020204030204" pitchFamily="34" charset="0"/>
            </a:rPr>
            <a:t>CMake</a:t>
          </a:r>
          <a:r>
            <a:rPr lang="en-US" sz="1200" b="1" i="1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</a:p>
        <a:p>
          <a:pPr algn="ctr"/>
          <a:endParaRPr lang="es-ES" sz="12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11534F4-2CC0-4740-871D-97C7DF59061F}" type="parTrans" cxnId="{144EE2C8-521C-4AE6-9255-858EDB8A0053}">
      <dgm:prSet/>
      <dgm:spPr/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281A7D9-9A73-4809-AFA0-C39092670CA3}" type="sibTrans" cxnId="{144EE2C8-521C-4AE6-9255-858EDB8A0053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D1BB4D9-4A36-48BB-95B3-3478AEBB3434}">
      <dgm:prSet phldrT="[Texto]" custT="1"/>
      <dgm:spPr>
        <a:solidFill>
          <a:srgbClr val="37BD4D"/>
        </a:solidFill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b="1" kern="1200" noProof="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Lenguajes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-C++ 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-QML</a:t>
          </a:r>
        </a:p>
      </dgm:t>
    </dgm:pt>
    <dgm:pt modelId="{B197BF18-2D26-4CA3-8C84-BD268DE8A4A2}" type="parTrans" cxnId="{688C9F76-3CBE-4FBF-999C-770D4A60F803}">
      <dgm:prSet/>
      <dgm:spPr/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F956315-B83B-42DB-A1BA-AE3445E679A2}" type="sibTrans" cxnId="{688C9F76-3CBE-4FBF-999C-770D4A60F803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FD53041-46AE-4CDC-AB62-E9EE0511F913}">
      <dgm:prSet phldrT="[Texto]" custT="1"/>
      <dgm:spPr>
        <a:solidFill>
          <a:srgbClr val="37BD4D"/>
        </a:solidFill>
      </dgm:spPr>
      <dgm:t>
        <a:bodyPr/>
        <a:lstStyle/>
        <a:p>
          <a:r>
            <a:rPr lang="es-NI" sz="1200" b="1" kern="1200" noProof="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Sistemas</a:t>
          </a:r>
        </a:p>
        <a:p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Escritorio</a:t>
          </a:r>
        </a:p>
        <a:p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Móviles</a:t>
          </a:r>
        </a:p>
      </dgm:t>
    </dgm:pt>
    <dgm:pt modelId="{0B27D6E5-BB6A-47A3-AE6D-87D45B8A4AB3}" type="parTrans" cxnId="{797B12F8-C618-456D-8172-08FAA851BFCE}">
      <dgm:prSet/>
      <dgm:spPr/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630ECAC-10A8-43AE-AF3B-4087FB6F2983}" type="sibTrans" cxnId="{797B12F8-C618-456D-8172-08FAA851BFCE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09C7D2F-C6D1-413A-8864-72CE514BCD10}">
      <dgm:prSet phldrT="[Texto]" custT="1"/>
      <dgm:spPr>
        <a:solidFill>
          <a:srgbClr val="37BD4D"/>
        </a:solidFill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Debug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alibri" panose="020F0502020204030204" pitchFamily="34" charset="0"/>
              <a:cs typeface="Calibri" panose="020F0502020204030204" pitchFamily="34" charset="0"/>
            </a:rPr>
            <a:t>GDB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200" kern="12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EDDDC04-4092-4464-AC19-91AE3C506674}" type="parTrans" cxnId="{FB850B07-76CA-4CF1-8AAE-4481CA9F6536}">
      <dgm:prSet/>
      <dgm:spPr/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CCECFB7-68A7-4D36-AEB7-9D002BA2F31C}" type="sibTrans" cxnId="{FB850B07-76CA-4CF1-8AAE-4481CA9F6536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EF2712-3605-4131-8CAC-748033978968}">
      <dgm:prSet custT="1"/>
      <dgm:spPr>
        <a:solidFill>
          <a:srgbClr val="37BD4D"/>
        </a:solidFill>
        <a:ln>
          <a:solidFill>
            <a:srgbClr val="37BD4D"/>
          </a:solidFill>
        </a:ln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b="1" kern="1200" noProof="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Herramientas</a:t>
          </a:r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-Control de Versiones (GitHub)</a:t>
          </a:r>
        </a:p>
      </dgm:t>
    </dgm:pt>
    <dgm:pt modelId="{C4CA8A88-D070-4D1B-BF46-D94033688CE1}" type="parTrans" cxnId="{E2A0EAA6-6DBD-4D79-88E2-DB6240E096CC}">
      <dgm:prSet/>
      <dgm:spPr/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05B202F-069B-45BD-97F1-C25ECACAF32B}" type="sibTrans" cxnId="{E2A0EAA6-6DBD-4D79-88E2-DB6240E096CC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C618344-5189-46A4-81AF-14D8E0950ECF}">
      <dgm:prSet phldrT="[Texto]" custT="1"/>
      <dgm:spPr>
        <a:solidFill>
          <a:srgbClr val="37BD4D"/>
        </a:solidFill>
      </dgm:spPr>
      <dgm:t>
        <a:bodyPr/>
        <a:lstStyle/>
        <a:p>
          <a:pPr algn="ctr"/>
          <a:r>
            <a:rPr lang="es-NI" sz="1200" b="1" kern="1200" noProof="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Editores</a:t>
          </a:r>
        </a:p>
        <a:p>
          <a:pPr algn="l"/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-Editor de código</a:t>
          </a:r>
        </a:p>
        <a:p>
          <a:pPr algn="l"/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-Diseño de UI</a:t>
          </a:r>
        </a:p>
      </dgm:t>
    </dgm:pt>
    <dgm:pt modelId="{B4373444-5D92-4230-B217-CA801D4EAE64}" type="sibTrans" cxnId="{97AD4BD7-CCBB-46A8-BB30-2190049E039E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4A9B734-42C6-4B0E-84F9-80AAE25564CB}" type="parTrans" cxnId="{97AD4BD7-CCBB-46A8-BB30-2190049E039E}">
      <dgm:prSet/>
      <dgm:spPr/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3770FD0-ECEA-4946-A0B3-3D34A50B8F6C}" type="pres">
      <dgm:prSet presAssocID="{D4047605-51A8-49DD-B4A3-5140BA1B9770}" presName="cycle" presStyleCnt="0">
        <dgm:presLayoutVars>
          <dgm:dir/>
          <dgm:resizeHandles val="exact"/>
        </dgm:presLayoutVars>
      </dgm:prSet>
      <dgm:spPr/>
    </dgm:pt>
    <dgm:pt modelId="{2B763649-1FC0-484D-A2AF-84770351A4E9}" type="pres">
      <dgm:prSet presAssocID="{81D99D8B-AC0B-439F-BB80-EAEF057628A2}" presName="node" presStyleLbl="node1" presStyleIdx="0" presStyleCnt="6" custScaleY="104119">
        <dgm:presLayoutVars>
          <dgm:bulletEnabled val="1"/>
        </dgm:presLayoutVars>
      </dgm:prSet>
      <dgm:spPr/>
    </dgm:pt>
    <dgm:pt modelId="{96866815-6EC4-4817-A9A8-A88A94B1DCDA}" type="pres">
      <dgm:prSet presAssocID="{81D99D8B-AC0B-439F-BB80-EAEF057628A2}" presName="spNode" presStyleCnt="0"/>
      <dgm:spPr/>
    </dgm:pt>
    <dgm:pt modelId="{DF04A0FF-E624-431F-939F-1202DCA0BFDC}" type="pres">
      <dgm:prSet presAssocID="{5281A7D9-9A73-4809-AFA0-C39092670CA3}" presName="sibTrans" presStyleLbl="sibTrans1D1" presStyleIdx="0" presStyleCnt="6"/>
      <dgm:spPr/>
    </dgm:pt>
    <dgm:pt modelId="{E2CBA7DE-0B34-4714-8F70-BB80C7BAE699}" type="pres">
      <dgm:prSet presAssocID="{AC618344-5189-46A4-81AF-14D8E0950ECF}" presName="node" presStyleLbl="node1" presStyleIdx="1" presStyleCnt="6" custScaleX="114104" custRadScaleRad="102828" custRadScaleInc="11580">
        <dgm:presLayoutVars>
          <dgm:bulletEnabled val="1"/>
        </dgm:presLayoutVars>
      </dgm:prSet>
      <dgm:spPr/>
    </dgm:pt>
    <dgm:pt modelId="{F85DAC83-4037-4376-9FE5-8324DB2DEC55}" type="pres">
      <dgm:prSet presAssocID="{AC618344-5189-46A4-81AF-14D8E0950ECF}" presName="spNode" presStyleCnt="0"/>
      <dgm:spPr/>
    </dgm:pt>
    <dgm:pt modelId="{CC01F395-6CB4-4CC9-AEED-E067E69DAFF2}" type="pres">
      <dgm:prSet presAssocID="{B4373444-5D92-4230-B217-CA801D4EAE64}" presName="sibTrans" presStyleLbl="sibTrans1D1" presStyleIdx="1" presStyleCnt="6"/>
      <dgm:spPr/>
    </dgm:pt>
    <dgm:pt modelId="{2B608926-AE0D-4172-9DE7-0BFD6CB66A77}" type="pres">
      <dgm:prSet presAssocID="{CD1BB4D9-4A36-48BB-95B3-3478AEBB3434}" presName="node" presStyleLbl="node1" presStyleIdx="2" presStyleCnt="6" custRadScaleRad="99192" custRadScaleInc="4952">
        <dgm:presLayoutVars>
          <dgm:bulletEnabled val="1"/>
        </dgm:presLayoutVars>
      </dgm:prSet>
      <dgm:spPr/>
    </dgm:pt>
    <dgm:pt modelId="{F8800823-7F0E-4B73-BEC6-A9C281B3B8F0}" type="pres">
      <dgm:prSet presAssocID="{CD1BB4D9-4A36-48BB-95B3-3478AEBB3434}" presName="spNode" presStyleCnt="0"/>
      <dgm:spPr/>
    </dgm:pt>
    <dgm:pt modelId="{B280899B-96B4-490C-92A6-8AC6E562D5BD}" type="pres">
      <dgm:prSet presAssocID="{CF956315-B83B-42DB-A1BA-AE3445E679A2}" presName="sibTrans" presStyleLbl="sibTrans1D1" presStyleIdx="2" presStyleCnt="6"/>
      <dgm:spPr/>
    </dgm:pt>
    <dgm:pt modelId="{C60CFA07-9BFF-42C4-9DED-3006155A0D2A}" type="pres">
      <dgm:prSet presAssocID="{AFD53041-46AE-4CDC-AB62-E9EE0511F913}" presName="node" presStyleLbl="node1" presStyleIdx="3" presStyleCnt="6" custRadScaleRad="102784">
        <dgm:presLayoutVars>
          <dgm:bulletEnabled val="1"/>
        </dgm:presLayoutVars>
      </dgm:prSet>
      <dgm:spPr/>
    </dgm:pt>
    <dgm:pt modelId="{10D7213F-3654-4FE3-AB05-EC9E7BE59DB9}" type="pres">
      <dgm:prSet presAssocID="{AFD53041-46AE-4CDC-AB62-E9EE0511F913}" presName="spNode" presStyleCnt="0"/>
      <dgm:spPr/>
    </dgm:pt>
    <dgm:pt modelId="{094B092C-A75F-4FE3-B438-56E75AC9FEBA}" type="pres">
      <dgm:prSet presAssocID="{5630ECAC-10A8-43AE-AF3B-4087FB6F2983}" presName="sibTrans" presStyleLbl="sibTrans1D1" presStyleIdx="3" presStyleCnt="6"/>
      <dgm:spPr/>
    </dgm:pt>
    <dgm:pt modelId="{425DDFE0-4DC1-46E1-9B7E-4F0EFB7971CC}" type="pres">
      <dgm:prSet presAssocID="{5DEF2712-3605-4131-8CAC-748033978968}" presName="node" presStyleLbl="node1" presStyleIdx="4" presStyleCnt="6">
        <dgm:presLayoutVars>
          <dgm:bulletEnabled val="1"/>
        </dgm:presLayoutVars>
      </dgm:prSet>
      <dgm:spPr/>
    </dgm:pt>
    <dgm:pt modelId="{03CAB868-6417-4112-A226-6768A6873A6F}" type="pres">
      <dgm:prSet presAssocID="{5DEF2712-3605-4131-8CAC-748033978968}" presName="spNode" presStyleCnt="0"/>
      <dgm:spPr/>
    </dgm:pt>
    <dgm:pt modelId="{F79F62BE-15DA-4526-A026-2E28AA646F2F}" type="pres">
      <dgm:prSet presAssocID="{805B202F-069B-45BD-97F1-C25ECACAF32B}" presName="sibTrans" presStyleLbl="sibTrans1D1" presStyleIdx="4" presStyleCnt="6"/>
      <dgm:spPr/>
    </dgm:pt>
    <dgm:pt modelId="{BA2305B2-83FC-4D37-9C92-72210D836277}" type="pres">
      <dgm:prSet presAssocID="{109C7D2F-C6D1-413A-8864-72CE514BCD10}" presName="node" presStyleLbl="node1" presStyleIdx="5" presStyleCnt="6">
        <dgm:presLayoutVars>
          <dgm:bulletEnabled val="1"/>
        </dgm:presLayoutVars>
      </dgm:prSet>
      <dgm:spPr/>
    </dgm:pt>
    <dgm:pt modelId="{15CD80B4-2F32-4165-AB53-9ABC41B36B3D}" type="pres">
      <dgm:prSet presAssocID="{109C7D2F-C6D1-413A-8864-72CE514BCD10}" presName="spNode" presStyleCnt="0"/>
      <dgm:spPr/>
    </dgm:pt>
    <dgm:pt modelId="{C6F9D121-BD2A-40C0-958F-5DCCF7568177}" type="pres">
      <dgm:prSet presAssocID="{9CCECFB7-68A7-4D36-AEB7-9D002BA2F31C}" presName="sibTrans" presStyleLbl="sibTrans1D1" presStyleIdx="5" presStyleCnt="6"/>
      <dgm:spPr/>
    </dgm:pt>
  </dgm:ptLst>
  <dgm:cxnLst>
    <dgm:cxn modelId="{FB850B07-76CA-4CF1-8AAE-4481CA9F6536}" srcId="{D4047605-51A8-49DD-B4A3-5140BA1B9770}" destId="{109C7D2F-C6D1-413A-8864-72CE514BCD10}" srcOrd="5" destOrd="0" parTransId="{5EDDDC04-4092-4464-AC19-91AE3C506674}" sibTransId="{9CCECFB7-68A7-4D36-AEB7-9D002BA2F31C}"/>
    <dgm:cxn modelId="{D6CA2E0C-C4E6-4FE6-92AE-11880B20962F}" type="presOf" srcId="{81D99D8B-AC0B-439F-BB80-EAEF057628A2}" destId="{2B763649-1FC0-484D-A2AF-84770351A4E9}" srcOrd="0" destOrd="0" presId="urn:microsoft.com/office/officeart/2005/8/layout/cycle6"/>
    <dgm:cxn modelId="{25999513-F056-4232-9FB6-4D554568BDE9}" type="presOf" srcId="{AFD53041-46AE-4CDC-AB62-E9EE0511F913}" destId="{C60CFA07-9BFF-42C4-9DED-3006155A0D2A}" srcOrd="0" destOrd="0" presId="urn:microsoft.com/office/officeart/2005/8/layout/cycle6"/>
    <dgm:cxn modelId="{1A46C32A-4A02-4C24-97C0-DA2982A46E68}" type="presOf" srcId="{AC618344-5189-46A4-81AF-14D8E0950ECF}" destId="{E2CBA7DE-0B34-4714-8F70-BB80C7BAE699}" srcOrd="0" destOrd="0" presId="urn:microsoft.com/office/officeart/2005/8/layout/cycle6"/>
    <dgm:cxn modelId="{E57FEC31-6864-4817-B6A2-105CB15CE47A}" type="presOf" srcId="{CD1BB4D9-4A36-48BB-95B3-3478AEBB3434}" destId="{2B608926-AE0D-4172-9DE7-0BFD6CB66A77}" srcOrd="0" destOrd="0" presId="urn:microsoft.com/office/officeart/2005/8/layout/cycle6"/>
    <dgm:cxn modelId="{34B63B36-A04C-402E-96F8-92E39853DF07}" type="presOf" srcId="{D4047605-51A8-49DD-B4A3-5140BA1B9770}" destId="{33770FD0-ECEA-4946-A0B3-3D34A50B8F6C}" srcOrd="0" destOrd="0" presId="urn:microsoft.com/office/officeart/2005/8/layout/cycle6"/>
    <dgm:cxn modelId="{17AB4B3E-49B3-4A43-BD67-62DFBB2E763B}" type="presOf" srcId="{B4373444-5D92-4230-B217-CA801D4EAE64}" destId="{CC01F395-6CB4-4CC9-AEED-E067E69DAFF2}" srcOrd="0" destOrd="0" presId="urn:microsoft.com/office/officeart/2005/8/layout/cycle6"/>
    <dgm:cxn modelId="{B3834240-4CA0-4C33-A263-86550CA34741}" type="presOf" srcId="{9CCECFB7-68A7-4D36-AEB7-9D002BA2F31C}" destId="{C6F9D121-BD2A-40C0-958F-5DCCF7568177}" srcOrd="0" destOrd="0" presId="urn:microsoft.com/office/officeart/2005/8/layout/cycle6"/>
    <dgm:cxn modelId="{8D0F7169-DBD3-4238-B6AC-6BA8FF16ACA6}" type="presOf" srcId="{CF956315-B83B-42DB-A1BA-AE3445E679A2}" destId="{B280899B-96B4-490C-92A6-8AC6E562D5BD}" srcOrd="0" destOrd="0" presId="urn:microsoft.com/office/officeart/2005/8/layout/cycle6"/>
    <dgm:cxn modelId="{9CB6E56D-8446-43E1-933E-091E850ED10B}" type="presOf" srcId="{5281A7D9-9A73-4809-AFA0-C39092670CA3}" destId="{DF04A0FF-E624-431F-939F-1202DCA0BFDC}" srcOrd="0" destOrd="0" presId="urn:microsoft.com/office/officeart/2005/8/layout/cycle6"/>
    <dgm:cxn modelId="{688C9F76-3CBE-4FBF-999C-770D4A60F803}" srcId="{D4047605-51A8-49DD-B4A3-5140BA1B9770}" destId="{CD1BB4D9-4A36-48BB-95B3-3478AEBB3434}" srcOrd="2" destOrd="0" parTransId="{B197BF18-2D26-4CA3-8C84-BD268DE8A4A2}" sibTransId="{CF956315-B83B-42DB-A1BA-AE3445E679A2}"/>
    <dgm:cxn modelId="{A8D67782-94F9-4FCF-A6F3-A5D96F470115}" type="presOf" srcId="{5630ECAC-10A8-43AE-AF3B-4087FB6F2983}" destId="{094B092C-A75F-4FE3-B438-56E75AC9FEBA}" srcOrd="0" destOrd="0" presId="urn:microsoft.com/office/officeart/2005/8/layout/cycle6"/>
    <dgm:cxn modelId="{FF1B8A88-6280-439E-91C6-528CCB584A54}" type="presOf" srcId="{5DEF2712-3605-4131-8CAC-748033978968}" destId="{425DDFE0-4DC1-46E1-9B7E-4F0EFB7971CC}" srcOrd="0" destOrd="0" presId="urn:microsoft.com/office/officeart/2005/8/layout/cycle6"/>
    <dgm:cxn modelId="{D4AB5296-2B5C-4236-8E94-132E90260BCE}" type="presOf" srcId="{805B202F-069B-45BD-97F1-C25ECACAF32B}" destId="{F79F62BE-15DA-4526-A026-2E28AA646F2F}" srcOrd="0" destOrd="0" presId="urn:microsoft.com/office/officeart/2005/8/layout/cycle6"/>
    <dgm:cxn modelId="{A957D69A-C8CD-41FE-8AE2-7C010041105A}" type="presOf" srcId="{109C7D2F-C6D1-413A-8864-72CE514BCD10}" destId="{BA2305B2-83FC-4D37-9C92-72210D836277}" srcOrd="0" destOrd="0" presId="urn:microsoft.com/office/officeart/2005/8/layout/cycle6"/>
    <dgm:cxn modelId="{E2A0EAA6-6DBD-4D79-88E2-DB6240E096CC}" srcId="{D4047605-51A8-49DD-B4A3-5140BA1B9770}" destId="{5DEF2712-3605-4131-8CAC-748033978968}" srcOrd="4" destOrd="0" parTransId="{C4CA8A88-D070-4D1B-BF46-D94033688CE1}" sibTransId="{805B202F-069B-45BD-97F1-C25ECACAF32B}"/>
    <dgm:cxn modelId="{144EE2C8-521C-4AE6-9255-858EDB8A0053}" srcId="{D4047605-51A8-49DD-B4A3-5140BA1B9770}" destId="{81D99D8B-AC0B-439F-BB80-EAEF057628A2}" srcOrd="0" destOrd="0" parTransId="{011534F4-2CC0-4740-871D-97C7DF59061F}" sibTransId="{5281A7D9-9A73-4809-AFA0-C39092670CA3}"/>
    <dgm:cxn modelId="{97AD4BD7-CCBB-46A8-BB30-2190049E039E}" srcId="{D4047605-51A8-49DD-B4A3-5140BA1B9770}" destId="{AC618344-5189-46A4-81AF-14D8E0950ECF}" srcOrd="1" destOrd="0" parTransId="{B4A9B734-42C6-4B0E-84F9-80AAE25564CB}" sibTransId="{B4373444-5D92-4230-B217-CA801D4EAE64}"/>
    <dgm:cxn modelId="{797B12F8-C618-456D-8172-08FAA851BFCE}" srcId="{D4047605-51A8-49DD-B4A3-5140BA1B9770}" destId="{AFD53041-46AE-4CDC-AB62-E9EE0511F913}" srcOrd="3" destOrd="0" parTransId="{0B27D6E5-BB6A-47A3-AE6D-87D45B8A4AB3}" sibTransId="{5630ECAC-10A8-43AE-AF3B-4087FB6F2983}"/>
    <dgm:cxn modelId="{6F3ABFBA-BA14-46A3-BA0C-7A1640A747F0}" type="presParOf" srcId="{33770FD0-ECEA-4946-A0B3-3D34A50B8F6C}" destId="{2B763649-1FC0-484D-A2AF-84770351A4E9}" srcOrd="0" destOrd="0" presId="urn:microsoft.com/office/officeart/2005/8/layout/cycle6"/>
    <dgm:cxn modelId="{F25A08FA-47C0-4090-B558-E2921E8304A3}" type="presParOf" srcId="{33770FD0-ECEA-4946-A0B3-3D34A50B8F6C}" destId="{96866815-6EC4-4817-A9A8-A88A94B1DCDA}" srcOrd="1" destOrd="0" presId="urn:microsoft.com/office/officeart/2005/8/layout/cycle6"/>
    <dgm:cxn modelId="{EF61D30F-19BE-42F8-B869-33F3D66E1E37}" type="presParOf" srcId="{33770FD0-ECEA-4946-A0B3-3D34A50B8F6C}" destId="{DF04A0FF-E624-431F-939F-1202DCA0BFDC}" srcOrd="2" destOrd="0" presId="urn:microsoft.com/office/officeart/2005/8/layout/cycle6"/>
    <dgm:cxn modelId="{E23DC2AC-1DA8-47E9-BEAA-0975FC71EF6F}" type="presParOf" srcId="{33770FD0-ECEA-4946-A0B3-3D34A50B8F6C}" destId="{E2CBA7DE-0B34-4714-8F70-BB80C7BAE699}" srcOrd="3" destOrd="0" presId="urn:microsoft.com/office/officeart/2005/8/layout/cycle6"/>
    <dgm:cxn modelId="{168CD4FA-BDA9-4A77-9436-0DABFCD3610C}" type="presParOf" srcId="{33770FD0-ECEA-4946-A0B3-3D34A50B8F6C}" destId="{F85DAC83-4037-4376-9FE5-8324DB2DEC55}" srcOrd="4" destOrd="0" presId="urn:microsoft.com/office/officeart/2005/8/layout/cycle6"/>
    <dgm:cxn modelId="{5686E098-4C33-431E-B0D4-4B5A1AB88C5A}" type="presParOf" srcId="{33770FD0-ECEA-4946-A0B3-3D34A50B8F6C}" destId="{CC01F395-6CB4-4CC9-AEED-E067E69DAFF2}" srcOrd="5" destOrd="0" presId="urn:microsoft.com/office/officeart/2005/8/layout/cycle6"/>
    <dgm:cxn modelId="{D4730EE1-ADF4-4C68-BB59-5B44D8E738F2}" type="presParOf" srcId="{33770FD0-ECEA-4946-A0B3-3D34A50B8F6C}" destId="{2B608926-AE0D-4172-9DE7-0BFD6CB66A77}" srcOrd="6" destOrd="0" presId="urn:microsoft.com/office/officeart/2005/8/layout/cycle6"/>
    <dgm:cxn modelId="{A7157BFA-9294-43E8-A04B-2C759CA4CB0A}" type="presParOf" srcId="{33770FD0-ECEA-4946-A0B3-3D34A50B8F6C}" destId="{F8800823-7F0E-4B73-BEC6-A9C281B3B8F0}" srcOrd="7" destOrd="0" presId="urn:microsoft.com/office/officeart/2005/8/layout/cycle6"/>
    <dgm:cxn modelId="{9DE7815A-5522-4780-AC8F-69D9D486D22C}" type="presParOf" srcId="{33770FD0-ECEA-4946-A0B3-3D34A50B8F6C}" destId="{B280899B-96B4-490C-92A6-8AC6E562D5BD}" srcOrd="8" destOrd="0" presId="urn:microsoft.com/office/officeart/2005/8/layout/cycle6"/>
    <dgm:cxn modelId="{3E8EDEF2-48BD-48B0-888F-A8F320C4A7F2}" type="presParOf" srcId="{33770FD0-ECEA-4946-A0B3-3D34A50B8F6C}" destId="{C60CFA07-9BFF-42C4-9DED-3006155A0D2A}" srcOrd="9" destOrd="0" presId="urn:microsoft.com/office/officeart/2005/8/layout/cycle6"/>
    <dgm:cxn modelId="{4074936B-4215-40DD-AAEB-C25EDE0E21D6}" type="presParOf" srcId="{33770FD0-ECEA-4946-A0B3-3D34A50B8F6C}" destId="{10D7213F-3654-4FE3-AB05-EC9E7BE59DB9}" srcOrd="10" destOrd="0" presId="urn:microsoft.com/office/officeart/2005/8/layout/cycle6"/>
    <dgm:cxn modelId="{A5FF6FDC-F36A-49C9-B1D6-CC3707BAA11E}" type="presParOf" srcId="{33770FD0-ECEA-4946-A0B3-3D34A50B8F6C}" destId="{094B092C-A75F-4FE3-B438-56E75AC9FEBA}" srcOrd="11" destOrd="0" presId="urn:microsoft.com/office/officeart/2005/8/layout/cycle6"/>
    <dgm:cxn modelId="{16B276FE-3060-4B6C-AB2F-935EE72E0B79}" type="presParOf" srcId="{33770FD0-ECEA-4946-A0B3-3D34A50B8F6C}" destId="{425DDFE0-4DC1-46E1-9B7E-4F0EFB7971CC}" srcOrd="12" destOrd="0" presId="urn:microsoft.com/office/officeart/2005/8/layout/cycle6"/>
    <dgm:cxn modelId="{B8343D64-24AB-4475-B4C1-F0C81B1C4B06}" type="presParOf" srcId="{33770FD0-ECEA-4946-A0B3-3D34A50B8F6C}" destId="{03CAB868-6417-4112-A226-6768A6873A6F}" srcOrd="13" destOrd="0" presId="urn:microsoft.com/office/officeart/2005/8/layout/cycle6"/>
    <dgm:cxn modelId="{4CD85EB8-3EBB-405F-B934-EF1D9E079AE7}" type="presParOf" srcId="{33770FD0-ECEA-4946-A0B3-3D34A50B8F6C}" destId="{F79F62BE-15DA-4526-A026-2E28AA646F2F}" srcOrd="14" destOrd="0" presId="urn:microsoft.com/office/officeart/2005/8/layout/cycle6"/>
    <dgm:cxn modelId="{CC0C75ED-B87A-43A2-B8E4-DA0083102101}" type="presParOf" srcId="{33770FD0-ECEA-4946-A0B3-3D34A50B8F6C}" destId="{BA2305B2-83FC-4D37-9C92-72210D836277}" srcOrd="15" destOrd="0" presId="urn:microsoft.com/office/officeart/2005/8/layout/cycle6"/>
    <dgm:cxn modelId="{903BC86C-3268-405F-B9FB-197A86EB648A}" type="presParOf" srcId="{33770FD0-ECEA-4946-A0B3-3D34A50B8F6C}" destId="{15CD80B4-2F32-4165-AB53-9ABC41B36B3D}" srcOrd="16" destOrd="0" presId="urn:microsoft.com/office/officeart/2005/8/layout/cycle6"/>
    <dgm:cxn modelId="{C1679650-C173-46DA-B39A-555516FD27DB}" type="presParOf" srcId="{33770FD0-ECEA-4946-A0B3-3D34A50B8F6C}" destId="{C6F9D121-BD2A-40C0-958F-5DCCF7568177}" srcOrd="17" destOrd="0" presId="urn:microsoft.com/office/officeart/2005/8/layout/cycle6"/>
  </dgm:cxnLst>
  <dgm:bg/>
  <dgm:whole>
    <a:ln w="57150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63649-1FC0-484D-A2AF-84770351A4E9}">
      <dsp:nvSpPr>
        <dsp:cNvPr id="0" name=""/>
        <dsp:cNvSpPr/>
      </dsp:nvSpPr>
      <dsp:spPr>
        <a:xfrm>
          <a:off x="2298844" y="-7363"/>
          <a:ext cx="1394837" cy="943989"/>
        </a:xfrm>
        <a:prstGeom prst="roundRect">
          <a:avLst/>
        </a:prstGeom>
        <a:solidFill>
          <a:srgbClr val="37BD4D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b="1" kern="1200" noProof="0" dirty="0">
              <a:latin typeface="Calibri" panose="020F0502020204030204" pitchFamily="34" charset="0"/>
              <a:cs typeface="Calibri" panose="020F0502020204030204" pitchFamily="34" charset="0"/>
            </a:rPr>
            <a:t>Proyectos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1" kern="1200" dirty="0">
              <a:latin typeface="Calibri" panose="020F0502020204030204" pitchFamily="34" charset="0"/>
              <a:cs typeface="Calibri" panose="020F0502020204030204" pitchFamily="34" charset="0"/>
            </a:rPr>
            <a:t>-</a:t>
          </a:r>
          <a:r>
            <a:rPr lang="en-US" sz="1200" b="1" i="1" kern="1200" dirty="0" err="1">
              <a:latin typeface="Calibri" panose="020F0502020204030204" pitchFamily="34" charset="0"/>
              <a:cs typeface="Calibri" panose="020F0502020204030204" pitchFamily="34" charset="0"/>
            </a:rPr>
            <a:t>QMake</a:t>
          </a:r>
          <a:endParaRPr lang="en-US" sz="1200" b="1" i="1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1" kern="1200" dirty="0">
              <a:latin typeface="Calibri" panose="020F0502020204030204" pitchFamily="34" charset="0"/>
              <a:cs typeface="Calibri" panose="020F0502020204030204" pitchFamily="34" charset="0"/>
            </a:rPr>
            <a:t>-</a:t>
          </a:r>
          <a:r>
            <a:rPr lang="en-US" sz="1200" b="1" i="1" kern="1200" dirty="0" err="1">
              <a:latin typeface="Calibri" panose="020F0502020204030204" pitchFamily="34" charset="0"/>
              <a:cs typeface="Calibri" panose="020F0502020204030204" pitchFamily="34" charset="0"/>
            </a:rPr>
            <a:t>CMake</a:t>
          </a:r>
          <a:r>
            <a:rPr lang="en-US" sz="1200" b="1" i="1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2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344926" y="38719"/>
        <a:ext cx="1302673" cy="851825"/>
      </dsp:txXfrm>
    </dsp:sp>
    <dsp:sp modelId="{DF04A0FF-E624-431F-939F-1202DCA0BFDC}">
      <dsp:nvSpPr>
        <dsp:cNvPr id="0" name=""/>
        <dsp:cNvSpPr/>
      </dsp:nvSpPr>
      <dsp:spPr>
        <a:xfrm>
          <a:off x="979884" y="501835"/>
          <a:ext cx="4270270" cy="4270270"/>
        </a:xfrm>
        <a:custGeom>
          <a:avLst/>
          <a:gdLst/>
          <a:ahLst/>
          <a:cxnLst/>
          <a:rect l="0" t="0" r="0" b="0"/>
          <a:pathLst>
            <a:path>
              <a:moveTo>
                <a:pt x="2724167" y="82857"/>
              </a:moveTo>
              <a:arcTo wR="2135135" hR="2135135" stAng="17160852" swAng="1720005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CBA7DE-0B34-4714-8F70-BB80C7BAE699}">
      <dsp:nvSpPr>
        <dsp:cNvPr id="0" name=""/>
        <dsp:cNvSpPr/>
      </dsp:nvSpPr>
      <dsp:spPr>
        <a:xfrm>
          <a:off x="4144661" y="1126418"/>
          <a:ext cx="1591565" cy="906644"/>
        </a:xfrm>
        <a:prstGeom prst="roundRect">
          <a:avLst/>
        </a:prstGeom>
        <a:solidFill>
          <a:srgbClr val="37BD4D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b="1" kern="1200" noProof="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Editores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-Editor de código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-Diseño de UI</a:t>
          </a:r>
        </a:p>
      </dsp:txBody>
      <dsp:txXfrm>
        <a:off x="4188920" y="1170677"/>
        <a:ext cx="1503047" cy="818126"/>
      </dsp:txXfrm>
    </dsp:sp>
    <dsp:sp modelId="{CC01F395-6CB4-4CC9-AEED-E067E69DAFF2}">
      <dsp:nvSpPr>
        <dsp:cNvPr id="0" name=""/>
        <dsp:cNvSpPr/>
      </dsp:nvSpPr>
      <dsp:spPr>
        <a:xfrm>
          <a:off x="890884" y="328057"/>
          <a:ext cx="4270270" cy="4270270"/>
        </a:xfrm>
        <a:custGeom>
          <a:avLst/>
          <a:gdLst/>
          <a:ahLst/>
          <a:cxnLst/>
          <a:rect l="0" t="0" r="0" b="0"/>
          <a:pathLst>
            <a:path>
              <a:moveTo>
                <a:pt x="4228896" y="1716845"/>
              </a:moveTo>
              <a:arcTo wR="2135135" hR="2135135" stAng="20922134" swAng="1933212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608926-AE0D-4172-9DE7-0BFD6CB66A77}">
      <dsp:nvSpPr>
        <dsp:cNvPr id="0" name=""/>
        <dsp:cNvSpPr/>
      </dsp:nvSpPr>
      <dsp:spPr>
        <a:xfrm>
          <a:off x="4114407" y="3236930"/>
          <a:ext cx="1394837" cy="906644"/>
        </a:xfrm>
        <a:prstGeom prst="roundRect">
          <a:avLst/>
        </a:prstGeom>
        <a:solidFill>
          <a:srgbClr val="37BD4D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b="1" kern="1200" noProof="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Lenguajes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-C++ 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-QML</a:t>
          </a:r>
        </a:p>
      </dsp:txBody>
      <dsp:txXfrm>
        <a:off x="4158666" y="3281189"/>
        <a:ext cx="1306319" cy="818126"/>
      </dsp:txXfrm>
    </dsp:sp>
    <dsp:sp modelId="{B280899B-96B4-490C-92A6-8AC6E562D5BD}">
      <dsp:nvSpPr>
        <dsp:cNvPr id="0" name=""/>
        <dsp:cNvSpPr/>
      </dsp:nvSpPr>
      <dsp:spPr>
        <a:xfrm>
          <a:off x="821320" y="478830"/>
          <a:ext cx="4270270" cy="4270270"/>
        </a:xfrm>
        <a:custGeom>
          <a:avLst/>
          <a:gdLst/>
          <a:ahLst/>
          <a:cxnLst/>
          <a:rect l="0" t="0" r="0" b="0"/>
          <a:pathLst>
            <a:path>
              <a:moveTo>
                <a:pt x="3618415" y="3670936"/>
              </a:moveTo>
              <a:arcTo wR="2135135" hR="2135135" stAng="2759798" swAng="1413937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0CFA07-9BFF-42C4-9DED-3006155A0D2A}">
      <dsp:nvSpPr>
        <dsp:cNvPr id="0" name=""/>
        <dsp:cNvSpPr/>
      </dsp:nvSpPr>
      <dsp:spPr>
        <a:xfrm>
          <a:off x="2298844" y="4281579"/>
          <a:ext cx="1394837" cy="906644"/>
        </a:xfrm>
        <a:prstGeom prst="roundRect">
          <a:avLst/>
        </a:prstGeom>
        <a:solidFill>
          <a:srgbClr val="37BD4D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b="1" kern="1200" noProof="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Sistemas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Escritorio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Móviles</a:t>
          </a:r>
        </a:p>
      </dsp:txBody>
      <dsp:txXfrm>
        <a:off x="2343103" y="4325838"/>
        <a:ext cx="1306319" cy="818126"/>
      </dsp:txXfrm>
    </dsp:sp>
    <dsp:sp modelId="{094B092C-A75F-4FE3-B438-56E75AC9FEBA}">
      <dsp:nvSpPr>
        <dsp:cNvPr id="0" name=""/>
        <dsp:cNvSpPr/>
      </dsp:nvSpPr>
      <dsp:spPr>
        <a:xfrm>
          <a:off x="861127" y="464630"/>
          <a:ext cx="4270270" cy="4270270"/>
        </a:xfrm>
        <a:custGeom>
          <a:avLst/>
          <a:gdLst/>
          <a:ahLst/>
          <a:cxnLst/>
          <a:rect l="0" t="0" r="0" b="0"/>
          <a:pathLst>
            <a:path>
              <a:moveTo>
                <a:pt x="1428811" y="4150057"/>
              </a:moveTo>
              <a:arcTo wR="2135135" hR="2135135" stAng="6559075" swAng="1500327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5DDFE0-4DC1-46E1-9B7E-4F0EFB7971CC}">
      <dsp:nvSpPr>
        <dsp:cNvPr id="0" name=""/>
        <dsp:cNvSpPr/>
      </dsp:nvSpPr>
      <dsp:spPr>
        <a:xfrm>
          <a:off x="449762" y="3214011"/>
          <a:ext cx="1394837" cy="906644"/>
        </a:xfrm>
        <a:prstGeom prst="roundRect">
          <a:avLst/>
        </a:prstGeom>
        <a:solidFill>
          <a:srgbClr val="37BD4D"/>
        </a:solidFill>
        <a:ln w="38100" cap="flat" cmpd="sng" algn="ctr">
          <a:solidFill>
            <a:srgbClr val="37BD4D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b="1" kern="1200" noProof="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Herramientas</a:t>
          </a:r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-Control de Versiones (GitHub)</a:t>
          </a:r>
        </a:p>
      </dsp:txBody>
      <dsp:txXfrm>
        <a:off x="494021" y="3258270"/>
        <a:ext cx="1306319" cy="818126"/>
      </dsp:txXfrm>
    </dsp:sp>
    <dsp:sp modelId="{F79F62BE-15DA-4526-A026-2E28AA646F2F}">
      <dsp:nvSpPr>
        <dsp:cNvPr id="0" name=""/>
        <dsp:cNvSpPr/>
      </dsp:nvSpPr>
      <dsp:spPr>
        <a:xfrm>
          <a:off x="861127" y="464630"/>
          <a:ext cx="4270270" cy="4270270"/>
        </a:xfrm>
        <a:custGeom>
          <a:avLst/>
          <a:gdLst/>
          <a:ahLst/>
          <a:cxnLst/>
          <a:rect l="0" t="0" r="0" b="0"/>
          <a:pathLst>
            <a:path>
              <a:moveTo>
                <a:pt x="86762" y="2737605"/>
              </a:moveTo>
              <a:arcTo wR="2135135" hR="2135135" stAng="9816617" swAng="1966767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2305B2-83FC-4D37-9C92-72210D836277}">
      <dsp:nvSpPr>
        <dsp:cNvPr id="0" name=""/>
        <dsp:cNvSpPr/>
      </dsp:nvSpPr>
      <dsp:spPr>
        <a:xfrm>
          <a:off x="449762" y="1078876"/>
          <a:ext cx="1394837" cy="906644"/>
        </a:xfrm>
        <a:prstGeom prst="roundRect">
          <a:avLst/>
        </a:prstGeom>
        <a:solidFill>
          <a:srgbClr val="37BD4D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Debug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alibri" panose="020F0502020204030204" pitchFamily="34" charset="0"/>
              <a:cs typeface="Calibri" panose="020F0502020204030204" pitchFamily="34" charset="0"/>
            </a:rPr>
            <a:t>GDB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2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94021" y="1123135"/>
        <a:ext cx="1306319" cy="818126"/>
      </dsp:txXfrm>
    </dsp:sp>
    <dsp:sp modelId="{C6F9D121-BD2A-40C0-958F-5DCCF7568177}">
      <dsp:nvSpPr>
        <dsp:cNvPr id="0" name=""/>
        <dsp:cNvSpPr/>
      </dsp:nvSpPr>
      <dsp:spPr>
        <a:xfrm>
          <a:off x="861127" y="464630"/>
          <a:ext cx="4270270" cy="4270270"/>
        </a:xfrm>
        <a:custGeom>
          <a:avLst/>
          <a:gdLst/>
          <a:ahLst/>
          <a:cxnLst/>
          <a:rect l="0" t="0" r="0" b="0"/>
          <a:pathLst>
            <a:path>
              <a:moveTo>
                <a:pt x="643301" y="607642"/>
              </a:moveTo>
              <a:arcTo wR="2135135" hR="2135135" stAng="13540598" swAng="1500327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s-NI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4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2367502C-7718-4AE3-8976-47F864433353}" type="slidenum"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‹Nº›</a:t>
            </a:fld>
            <a:endParaRPr lang="es-NI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NI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Detallar brevemente el sistema ROS, Que es y su uso, el desarrollo del LVR enfocado a los Fundamentos de </a:t>
            </a:r>
            <a:r>
              <a:rPr lang="es-NI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Robotica</a:t>
            </a:r>
            <a:r>
              <a:rPr lang="es-NI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</a:t>
            </a:r>
          </a:p>
        </p:txBody>
      </p:sp>
      <p:sp>
        <p:nvSpPr>
          <p:cNvPr id="98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2367502C-7718-4AE3-8976-47F864433353}" type="slidenum">
              <a:rPr lang="es-NI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</a:t>
            </a:fld>
            <a:endParaRPr lang="es-NI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45674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s-NI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NI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NI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1800" indent="-32385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235" lvl="1" indent="-32385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35" lvl="2" indent="-28829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7835" lvl="3" indent="-2159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270" lvl="4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70" lvl="5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3870" lvl="6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51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7.png"/><Relationship Id="rId3" Type="http://schemas.openxmlformats.org/officeDocument/2006/relationships/image" Target="../media/image66.png"/><Relationship Id="rId7" Type="http://schemas.openxmlformats.org/officeDocument/2006/relationships/image" Target="../media/image72.png"/><Relationship Id="rId12" Type="http://schemas.openxmlformats.org/officeDocument/2006/relationships/image" Target="../media/image76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5.png"/><Relationship Id="rId5" Type="http://schemas.openxmlformats.org/officeDocument/2006/relationships/image" Target="../media/image70.png"/><Relationship Id="rId10" Type="http://schemas.openxmlformats.org/officeDocument/2006/relationships/image" Target="../media/image74.png"/><Relationship Id="rId4" Type="http://schemas.openxmlformats.org/officeDocument/2006/relationships/image" Target="../media/image61.png"/><Relationship Id="rId9" Type="http://schemas.openxmlformats.org/officeDocument/2006/relationships/image" Target="../media/image2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8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webp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2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CustomShape 3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CustomShape 4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5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CustomShape 6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CustomShape 7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8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CustomShape 9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CustomShape 10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" name="CustomShape 11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" name="CustomShape 12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" name="CustomShape 13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" name="CustomShape 14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" name="CustomShape 15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" name="CustomShape 16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" name="CustomShape 17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CustomShape 18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" name="CustomShape 19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0" y="4557600"/>
            <a:ext cx="9143640" cy="2111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Presentado por: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Br. </a:t>
            </a:r>
            <a:r>
              <a:rPr lang="es-NI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Yeser</a:t>
            </a:r>
            <a:r>
              <a:rPr lang="es-NI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Alfredo Morales C.</a:t>
            </a:r>
          </a:p>
          <a:p>
            <a:pPr>
              <a:lnSpc>
                <a:spcPct val="100000"/>
              </a:lnSpc>
            </a:pP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Tutor: 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lang="es-NI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MSc</a:t>
            </a:r>
            <a:r>
              <a:rPr lang="es-NI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Alejandro A. Méndez T. 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CustomShape 21"/>
          <p:cNvSpPr/>
          <p:nvPr/>
        </p:nvSpPr>
        <p:spPr>
          <a:xfrm>
            <a:off x="2631600" y="748800"/>
            <a:ext cx="8285760" cy="518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s-NI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UNIVERSIDAD NACIONAL DE INGENIER</a:t>
            </a:r>
            <a:r>
              <a:rPr lang="" altLang="es-NI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í</a:t>
            </a:r>
            <a:r>
              <a:rPr lang="es-NI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CustomShape 23"/>
          <p:cNvSpPr/>
          <p:nvPr/>
        </p:nvSpPr>
        <p:spPr>
          <a:xfrm>
            <a:off x="457200" y="2776680"/>
            <a:ext cx="11274120" cy="2040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2400" b="0" strike="noStrike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SISTEMA OPERATIVO PARA ROBOTS (ROS): APLICACIÓN EN EL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NI" sz="2400" b="0" strike="noStrike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DESARROLLO DE UN LABORATORIO VIRTUAL PARA EL ESTUDIO DE LOS FUNDAMENTOS DE LA ROBÓTICA INDUSTRIAL.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CustomShape 24"/>
          <p:cNvSpPr/>
          <p:nvPr/>
        </p:nvSpPr>
        <p:spPr>
          <a:xfrm>
            <a:off x="10793880" y="6520680"/>
            <a:ext cx="185940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06</a:t>
            </a:r>
            <a:r>
              <a:rPr lang="es-NI" sz="1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/09/2019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8" name="Picture 89"/>
          <p:cNvPicPr/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4560" y="527760"/>
            <a:ext cx="1550880" cy="963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990" t="47035" r="36553" b="39282"/>
          <a:stretch/>
        </p:blipFill>
        <p:spPr>
          <a:xfrm>
            <a:off x="5342020" y="108539"/>
            <a:ext cx="1507959" cy="666001"/>
          </a:xfrm>
          <a:prstGeom prst="rect">
            <a:avLst/>
          </a:prstGeom>
        </p:spPr>
      </p:pic>
      <p:sp>
        <p:nvSpPr>
          <p:cNvPr id="39" name="CustomShape 8">
            <a:extLst>
              <a:ext uri="{FF2B5EF4-FFF2-40B4-BE49-F238E27FC236}">
                <a16:creationId xmlns:a16="http://schemas.microsoft.com/office/drawing/2014/main" id="{334133F0-860C-4B4A-9FAE-1F2A06362E0B}"/>
              </a:ext>
            </a:extLst>
          </p:cNvPr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" name="CustomShape 9">
            <a:extLst>
              <a:ext uri="{FF2B5EF4-FFF2-40B4-BE49-F238E27FC236}">
                <a16:creationId xmlns:a16="http://schemas.microsoft.com/office/drawing/2014/main" id="{30EB460F-9385-4571-9949-09343CEBE9C0}"/>
              </a:ext>
            </a:extLst>
          </p:cNvPr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" name="CustomShape 10">
            <a:extLst>
              <a:ext uri="{FF2B5EF4-FFF2-40B4-BE49-F238E27FC236}">
                <a16:creationId xmlns:a16="http://schemas.microsoft.com/office/drawing/2014/main" id="{4B7B1AFF-854E-4DE1-8F1C-E34F2036D743}"/>
              </a:ext>
            </a:extLst>
          </p:cNvPr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CustomShape 11">
            <a:extLst>
              <a:ext uri="{FF2B5EF4-FFF2-40B4-BE49-F238E27FC236}">
                <a16:creationId xmlns:a16="http://schemas.microsoft.com/office/drawing/2014/main" id="{AD3F5F6E-38CE-465D-90EC-6975C8FF9AE3}"/>
              </a:ext>
            </a:extLst>
          </p:cNvPr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CustomShape 12">
            <a:extLst>
              <a:ext uri="{FF2B5EF4-FFF2-40B4-BE49-F238E27FC236}">
                <a16:creationId xmlns:a16="http://schemas.microsoft.com/office/drawing/2014/main" id="{865D5F77-A7B0-4ED8-BB96-CF6D683DDA32}"/>
              </a:ext>
            </a:extLst>
          </p:cNvPr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CustomShape 13">
            <a:extLst>
              <a:ext uri="{FF2B5EF4-FFF2-40B4-BE49-F238E27FC236}">
                <a16:creationId xmlns:a16="http://schemas.microsoft.com/office/drawing/2014/main" id="{F4174A19-6358-412B-8BB1-AA8BDB93FE9A}"/>
              </a:ext>
            </a:extLst>
          </p:cNvPr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CustomShape 14">
            <a:extLst>
              <a:ext uri="{FF2B5EF4-FFF2-40B4-BE49-F238E27FC236}">
                <a16:creationId xmlns:a16="http://schemas.microsoft.com/office/drawing/2014/main" id="{CEF0B80F-BB06-4732-B64A-3401929647D9}"/>
              </a:ext>
            </a:extLst>
          </p:cNvPr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CustomShape 15">
            <a:extLst>
              <a:ext uri="{FF2B5EF4-FFF2-40B4-BE49-F238E27FC236}">
                <a16:creationId xmlns:a16="http://schemas.microsoft.com/office/drawing/2014/main" id="{772CDD58-18A9-47DE-AE11-3498F0C64166}"/>
              </a:ext>
            </a:extLst>
          </p:cNvPr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16">
            <a:extLst>
              <a:ext uri="{FF2B5EF4-FFF2-40B4-BE49-F238E27FC236}">
                <a16:creationId xmlns:a16="http://schemas.microsoft.com/office/drawing/2014/main" id="{CDDCAC09-A267-4663-828A-87C84336D5D0}"/>
              </a:ext>
            </a:extLst>
          </p:cNvPr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CustomShape 17">
            <a:extLst>
              <a:ext uri="{FF2B5EF4-FFF2-40B4-BE49-F238E27FC236}">
                <a16:creationId xmlns:a16="http://schemas.microsoft.com/office/drawing/2014/main" id="{5333F7A8-D04E-4161-957C-1AB8407B4453}"/>
              </a:ext>
            </a:extLst>
          </p:cNvPr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CustomShape 18">
            <a:extLst>
              <a:ext uri="{FF2B5EF4-FFF2-40B4-BE49-F238E27FC236}">
                <a16:creationId xmlns:a16="http://schemas.microsoft.com/office/drawing/2014/main" id="{7CFA73FC-2E84-4263-8413-1C146166F518}"/>
              </a:ext>
            </a:extLst>
          </p:cNvPr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19">
            <a:extLst>
              <a:ext uri="{FF2B5EF4-FFF2-40B4-BE49-F238E27FC236}">
                <a16:creationId xmlns:a16="http://schemas.microsoft.com/office/drawing/2014/main" id="{9FA2BC57-AD62-4136-8740-1DA75EAC3C8B}"/>
              </a:ext>
            </a:extLst>
          </p:cNvPr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CustomShape 20">
            <a:extLst>
              <a:ext uri="{FF2B5EF4-FFF2-40B4-BE49-F238E27FC236}">
                <a16:creationId xmlns:a16="http://schemas.microsoft.com/office/drawing/2014/main" id="{FF59B5FA-829B-4027-98F7-8586DD7E0F50}"/>
              </a:ext>
            </a:extLst>
          </p:cNvPr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CustomShape 21">
            <a:extLst>
              <a:ext uri="{FF2B5EF4-FFF2-40B4-BE49-F238E27FC236}">
                <a16:creationId xmlns:a16="http://schemas.microsoft.com/office/drawing/2014/main" id="{2411E064-D858-4C2A-B6AC-2042358A7A07}"/>
              </a:ext>
            </a:extLst>
          </p:cNvPr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" name="CustomShape 22">
            <a:extLst>
              <a:ext uri="{FF2B5EF4-FFF2-40B4-BE49-F238E27FC236}">
                <a16:creationId xmlns:a16="http://schemas.microsoft.com/office/drawing/2014/main" id="{F1D7307E-9157-411F-95EE-3007BAB60D27}"/>
              </a:ext>
            </a:extLst>
          </p:cNvPr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" name="CustomShape 23">
            <a:extLst>
              <a:ext uri="{FF2B5EF4-FFF2-40B4-BE49-F238E27FC236}">
                <a16:creationId xmlns:a16="http://schemas.microsoft.com/office/drawing/2014/main" id="{E301B25F-250B-4135-A954-9F144D0B15E9}"/>
              </a:ext>
            </a:extLst>
          </p:cNvPr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" name="CustomShape 25">
            <a:extLst>
              <a:ext uri="{FF2B5EF4-FFF2-40B4-BE49-F238E27FC236}">
                <a16:creationId xmlns:a16="http://schemas.microsoft.com/office/drawing/2014/main" id="{4C33EDE9-BDB6-408C-A362-1796EE66A12D}"/>
              </a:ext>
            </a:extLst>
          </p:cNvPr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" name="CustomShape 28">
            <a:extLst>
              <a:ext uri="{FF2B5EF4-FFF2-40B4-BE49-F238E27FC236}">
                <a16:creationId xmlns:a16="http://schemas.microsoft.com/office/drawing/2014/main" id="{F0B203F6-580C-4DEE-9ABA-7DE69BF86FC7}"/>
              </a:ext>
            </a:extLst>
          </p:cNvPr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" name="CustomShape 29">
            <a:extLst>
              <a:ext uri="{FF2B5EF4-FFF2-40B4-BE49-F238E27FC236}">
                <a16:creationId xmlns:a16="http://schemas.microsoft.com/office/drawing/2014/main" id="{A452576A-03CF-4F00-AA8D-CB3366BFFD08}"/>
              </a:ext>
            </a:extLst>
          </p:cNvPr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" name="CustomShape 30">
            <a:extLst>
              <a:ext uri="{FF2B5EF4-FFF2-40B4-BE49-F238E27FC236}">
                <a16:creationId xmlns:a16="http://schemas.microsoft.com/office/drawing/2014/main" id="{01B130CE-ECCA-47EF-B951-0A4A1E7ACE6A}"/>
              </a:ext>
            </a:extLst>
          </p:cNvPr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" name="CustomShape 31">
            <a:extLst>
              <a:ext uri="{FF2B5EF4-FFF2-40B4-BE49-F238E27FC236}">
                <a16:creationId xmlns:a16="http://schemas.microsoft.com/office/drawing/2014/main" id="{1C47F83D-289D-413F-B002-0B5A2296A6F3}"/>
              </a:ext>
            </a:extLst>
          </p:cNvPr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CustomShape 32">
            <a:extLst>
              <a:ext uri="{FF2B5EF4-FFF2-40B4-BE49-F238E27FC236}">
                <a16:creationId xmlns:a16="http://schemas.microsoft.com/office/drawing/2014/main" id="{7186F9E6-02F3-4AFB-AFBF-186BD3080204}"/>
              </a:ext>
            </a:extLst>
          </p:cNvPr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Operating System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CustomShape 33">
            <a:extLst>
              <a:ext uri="{FF2B5EF4-FFF2-40B4-BE49-F238E27FC236}">
                <a16:creationId xmlns:a16="http://schemas.microsoft.com/office/drawing/2014/main" id="{79FA24DB-729F-455E-8BC6-1BBAD43F718E}"/>
              </a:ext>
            </a:extLst>
          </p:cNvPr>
          <p:cNvSpPr/>
          <p:nvPr/>
        </p:nvSpPr>
        <p:spPr>
          <a:xfrm>
            <a:off x="4239360" y="2404080"/>
            <a:ext cx="745632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 ha logrado agrupar  muchas de las mejores características de otros proyectos de software para robots dando una solución integral al problema de desarrollo de sistemas robóticos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3" name="Picture 4">
            <a:extLst>
              <a:ext uri="{FF2B5EF4-FFF2-40B4-BE49-F238E27FC236}">
                <a16:creationId xmlns:a16="http://schemas.microsoft.com/office/drawing/2014/main" id="{5D36B3C4-53D5-462E-9A00-D91C8D5185B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13080" y="1685880"/>
            <a:ext cx="2382840" cy="628920"/>
          </a:xfrm>
          <a:prstGeom prst="rect">
            <a:avLst/>
          </a:prstGeom>
          <a:ln>
            <a:noFill/>
          </a:ln>
        </p:spPr>
      </p:pic>
      <p:pic>
        <p:nvPicPr>
          <p:cNvPr id="64" name="Picture 6">
            <a:extLst>
              <a:ext uri="{FF2B5EF4-FFF2-40B4-BE49-F238E27FC236}">
                <a16:creationId xmlns:a16="http://schemas.microsoft.com/office/drawing/2014/main" id="{6512D987-DDDC-4255-8C8D-247B03B447F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64240" y="1891800"/>
            <a:ext cx="768600" cy="768600"/>
          </a:xfrm>
          <a:prstGeom prst="rect">
            <a:avLst/>
          </a:prstGeom>
          <a:ln>
            <a:noFill/>
          </a:ln>
        </p:spPr>
      </p:pic>
      <p:sp>
        <p:nvSpPr>
          <p:cNvPr id="65" name="CustomShape 34">
            <a:extLst>
              <a:ext uri="{FF2B5EF4-FFF2-40B4-BE49-F238E27FC236}">
                <a16:creationId xmlns:a16="http://schemas.microsoft.com/office/drawing/2014/main" id="{BA0110E6-8ECE-45CC-8CC4-97F0B5E9AF49}"/>
              </a:ext>
            </a:extLst>
          </p:cNvPr>
          <p:cNvSpPr/>
          <p:nvPr/>
        </p:nvSpPr>
        <p:spPr>
          <a:xfrm>
            <a:off x="1204560" y="1891800"/>
            <a:ext cx="25448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2007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Stanford University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6" name="Picture 10">
            <a:extLst>
              <a:ext uri="{FF2B5EF4-FFF2-40B4-BE49-F238E27FC236}">
                <a16:creationId xmlns:a16="http://schemas.microsoft.com/office/drawing/2014/main" id="{ED2A96B5-811F-4085-B4D0-37636C0A4C3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64240" y="2867760"/>
            <a:ext cx="832680" cy="832680"/>
          </a:xfrm>
          <a:prstGeom prst="rect">
            <a:avLst/>
          </a:prstGeom>
          <a:ln>
            <a:noFill/>
          </a:ln>
        </p:spPr>
      </p:pic>
      <p:sp>
        <p:nvSpPr>
          <p:cNvPr id="67" name="CustomShape 35">
            <a:extLst>
              <a:ext uri="{FF2B5EF4-FFF2-40B4-BE49-F238E27FC236}">
                <a16:creationId xmlns:a16="http://schemas.microsoft.com/office/drawing/2014/main" id="{AC566610-451F-461B-80B2-40D112EDA325}"/>
              </a:ext>
            </a:extLst>
          </p:cNvPr>
          <p:cNvSpPr/>
          <p:nvPr/>
        </p:nvSpPr>
        <p:spPr>
          <a:xfrm>
            <a:off x="1204560" y="2961720"/>
            <a:ext cx="254484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Proyecto Base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STAIR2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8" name="Picture 12">
            <a:extLst>
              <a:ext uri="{FF2B5EF4-FFF2-40B4-BE49-F238E27FC236}">
                <a16:creationId xmlns:a16="http://schemas.microsoft.com/office/drawing/2014/main" id="{9A88D9A3-C467-49B9-B059-A6DB0DF53124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83320" y="3789720"/>
            <a:ext cx="939600" cy="939600"/>
          </a:xfrm>
          <a:prstGeom prst="rect">
            <a:avLst/>
          </a:prstGeom>
          <a:ln>
            <a:noFill/>
          </a:ln>
        </p:spPr>
      </p:pic>
      <p:sp>
        <p:nvSpPr>
          <p:cNvPr id="69" name="CustomShape 36">
            <a:extLst>
              <a:ext uri="{FF2B5EF4-FFF2-40B4-BE49-F238E27FC236}">
                <a16:creationId xmlns:a16="http://schemas.microsoft.com/office/drawing/2014/main" id="{4F60C736-6E58-42A8-944D-BEC27D2E5A2E}"/>
              </a:ext>
            </a:extLst>
          </p:cNvPr>
          <p:cNvSpPr/>
          <p:nvPr/>
        </p:nvSpPr>
        <p:spPr>
          <a:xfrm>
            <a:off x="1411560" y="3699000"/>
            <a:ext cx="2544840" cy="1063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Willow Garage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 promovió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como ROS a finales de 2007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Picture 14">
            <a:extLst>
              <a:ext uri="{FF2B5EF4-FFF2-40B4-BE49-F238E27FC236}">
                <a16:creationId xmlns:a16="http://schemas.microsoft.com/office/drawing/2014/main" id="{A677C539-29DE-4441-83BF-6FB680F48459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56240" y="4907880"/>
            <a:ext cx="1614600" cy="1728720"/>
          </a:xfrm>
          <a:prstGeom prst="rect">
            <a:avLst/>
          </a:prstGeom>
          <a:ln>
            <a:noFill/>
          </a:ln>
        </p:spPr>
      </p:pic>
      <p:sp>
        <p:nvSpPr>
          <p:cNvPr id="71" name="CustomShape 37">
            <a:extLst>
              <a:ext uri="{FF2B5EF4-FFF2-40B4-BE49-F238E27FC236}">
                <a16:creationId xmlns:a16="http://schemas.microsoft.com/office/drawing/2014/main" id="{0C7EDE5F-02BE-471A-9C07-E75CD473E4E1}"/>
              </a:ext>
            </a:extLst>
          </p:cNvPr>
          <p:cNvSpPr/>
          <p:nvPr/>
        </p:nvSpPr>
        <p:spPr>
          <a:xfrm>
            <a:off x="1770840" y="5225400"/>
            <a:ext cx="163548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 Primera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versión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MEDUSA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" name="Picture 1">
            <a:extLst>
              <a:ext uri="{FF2B5EF4-FFF2-40B4-BE49-F238E27FC236}">
                <a16:creationId xmlns:a16="http://schemas.microsoft.com/office/drawing/2014/main" id="{08F2580B-E5E6-4052-89D0-F88137641239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3891960" y="3599640"/>
            <a:ext cx="4157640" cy="3121920"/>
          </a:xfrm>
          <a:prstGeom prst="rect">
            <a:avLst/>
          </a:prstGeom>
          <a:ln>
            <a:noFill/>
          </a:ln>
        </p:spPr>
      </p:pic>
      <p:pic>
        <p:nvPicPr>
          <p:cNvPr id="73" name="Picture 5">
            <a:extLst>
              <a:ext uri="{FF2B5EF4-FFF2-40B4-BE49-F238E27FC236}">
                <a16:creationId xmlns:a16="http://schemas.microsoft.com/office/drawing/2014/main" id="{6AADE0DB-116F-43DB-BB89-329A9F3D4ED3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7804080" y="3789720"/>
            <a:ext cx="771120" cy="771120"/>
          </a:xfrm>
          <a:prstGeom prst="rect">
            <a:avLst/>
          </a:prstGeom>
          <a:ln>
            <a:noFill/>
          </a:ln>
        </p:spPr>
      </p:pic>
      <p:sp>
        <p:nvSpPr>
          <p:cNvPr id="74" name="CustomShape 38">
            <a:extLst>
              <a:ext uri="{FF2B5EF4-FFF2-40B4-BE49-F238E27FC236}">
                <a16:creationId xmlns:a16="http://schemas.microsoft.com/office/drawing/2014/main" id="{0E466A63-8697-4DE2-9EAE-D066DA6ECDAD}"/>
              </a:ext>
            </a:extLst>
          </p:cNvPr>
          <p:cNvSpPr/>
          <p:nvPr/>
        </p:nvSpPr>
        <p:spPr>
          <a:xfrm>
            <a:off x="7166160" y="4518720"/>
            <a:ext cx="213048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Numero de descargas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 los últimos 5 años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5" name="Picture 9">
            <a:extLst>
              <a:ext uri="{FF2B5EF4-FFF2-40B4-BE49-F238E27FC236}">
                <a16:creationId xmlns:a16="http://schemas.microsoft.com/office/drawing/2014/main" id="{A2173B99-E7FF-44EB-887F-F6E40AB51384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9789120" y="3952800"/>
            <a:ext cx="2050200" cy="2050200"/>
          </a:xfrm>
          <a:prstGeom prst="rect">
            <a:avLst/>
          </a:prstGeom>
          <a:ln>
            <a:noFill/>
          </a:ln>
        </p:spPr>
      </p:pic>
      <p:sp>
        <p:nvSpPr>
          <p:cNvPr id="76" name="CustomShape 39">
            <a:extLst>
              <a:ext uri="{FF2B5EF4-FFF2-40B4-BE49-F238E27FC236}">
                <a16:creationId xmlns:a16="http://schemas.microsoft.com/office/drawing/2014/main" id="{490318D8-E3A1-44FF-8C43-59458C277FC5}"/>
              </a:ext>
            </a:extLst>
          </p:cNvPr>
          <p:cNvSpPr/>
          <p:nvPr/>
        </p:nvSpPr>
        <p:spPr>
          <a:xfrm>
            <a:off x="9884160" y="3606840"/>
            <a:ext cx="198720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Muchos roboticistas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interesados en 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0854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CustomShape 5"/>
          <p:cNvSpPr/>
          <p:nvPr/>
        </p:nvSpPr>
        <p:spPr>
          <a:xfrm rot="10800000" flipV="1">
            <a:off x="10998250" y="9926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6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5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6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0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Operating System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5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3936240" y="1734840"/>
            <a:ext cx="3875040" cy="1361160"/>
          </a:xfrm>
          <a:prstGeom prst="rect">
            <a:avLst/>
          </a:prstGeom>
          <a:ln>
            <a:noFill/>
          </a:ln>
        </p:spPr>
      </p:pic>
      <p:pic>
        <p:nvPicPr>
          <p:cNvPr id="286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5268600" y="2651760"/>
            <a:ext cx="1369800" cy="1211760"/>
          </a:xfrm>
          <a:prstGeom prst="rect">
            <a:avLst/>
          </a:prstGeom>
          <a:ln>
            <a:noFill/>
          </a:ln>
        </p:spPr>
      </p:pic>
      <p:pic>
        <p:nvPicPr>
          <p:cNvPr id="287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6520680" y="3007440"/>
            <a:ext cx="1421280" cy="1269720"/>
          </a:xfrm>
          <a:prstGeom prst="rect">
            <a:avLst/>
          </a:prstGeom>
          <a:ln>
            <a:noFill/>
          </a:ln>
        </p:spPr>
      </p:pic>
      <p:pic>
        <p:nvPicPr>
          <p:cNvPr id="288" name="Picture 1"/>
          <p:cNvPicPr/>
          <p:nvPr/>
        </p:nvPicPr>
        <p:blipFill>
          <a:blip r:embed="rId6"/>
          <a:stretch>
            <a:fillRect/>
          </a:stretch>
        </p:blipFill>
        <p:spPr>
          <a:xfrm>
            <a:off x="6638760" y="4125600"/>
            <a:ext cx="1402920" cy="1431000"/>
          </a:xfrm>
          <a:prstGeom prst="rect">
            <a:avLst/>
          </a:prstGeom>
          <a:ln>
            <a:noFill/>
          </a:ln>
        </p:spPr>
      </p:pic>
      <p:pic>
        <p:nvPicPr>
          <p:cNvPr id="289" name="Picture 2"/>
          <p:cNvPicPr/>
          <p:nvPr/>
        </p:nvPicPr>
        <p:blipFill>
          <a:blip r:embed="rId7"/>
          <a:stretch>
            <a:fillRect/>
          </a:stretch>
        </p:blipFill>
        <p:spPr>
          <a:xfrm>
            <a:off x="6433920" y="5525640"/>
            <a:ext cx="1504080" cy="1314720"/>
          </a:xfrm>
          <a:prstGeom prst="rect">
            <a:avLst/>
          </a:prstGeom>
          <a:ln>
            <a:noFill/>
          </a:ln>
        </p:spPr>
      </p:pic>
      <p:pic>
        <p:nvPicPr>
          <p:cNvPr id="290" name="Picture 6"/>
          <p:cNvPicPr/>
          <p:nvPr/>
        </p:nvPicPr>
        <p:blipFill>
          <a:blip r:embed="rId8"/>
          <a:stretch>
            <a:fillRect/>
          </a:stretch>
        </p:blipFill>
        <p:spPr>
          <a:xfrm>
            <a:off x="5355000" y="5650200"/>
            <a:ext cx="1262160" cy="1190160"/>
          </a:xfrm>
          <a:prstGeom prst="rect">
            <a:avLst/>
          </a:prstGeom>
          <a:ln>
            <a:noFill/>
          </a:ln>
        </p:spPr>
      </p:pic>
      <p:pic>
        <p:nvPicPr>
          <p:cNvPr id="291" name="Picture 7"/>
          <p:cNvPicPr/>
          <p:nvPr/>
        </p:nvPicPr>
        <p:blipFill>
          <a:blip r:embed="rId9"/>
          <a:stretch>
            <a:fillRect/>
          </a:stretch>
        </p:blipFill>
        <p:spPr>
          <a:xfrm>
            <a:off x="3994200" y="5374080"/>
            <a:ext cx="1495080" cy="1386000"/>
          </a:xfrm>
          <a:prstGeom prst="rect">
            <a:avLst/>
          </a:prstGeom>
          <a:ln>
            <a:noFill/>
          </a:ln>
        </p:spPr>
      </p:pic>
      <p:pic>
        <p:nvPicPr>
          <p:cNvPr id="292" name="Picture 8"/>
          <p:cNvPicPr/>
          <p:nvPr/>
        </p:nvPicPr>
        <p:blipFill>
          <a:blip r:embed="rId10"/>
          <a:stretch>
            <a:fillRect/>
          </a:stretch>
        </p:blipFill>
        <p:spPr>
          <a:xfrm>
            <a:off x="4015080" y="4237200"/>
            <a:ext cx="1383840" cy="1272960"/>
          </a:xfrm>
          <a:prstGeom prst="rect">
            <a:avLst/>
          </a:prstGeom>
          <a:ln>
            <a:noFill/>
          </a:ln>
        </p:spPr>
      </p:pic>
      <p:pic>
        <p:nvPicPr>
          <p:cNvPr id="293" name="Picture 9"/>
          <p:cNvPicPr/>
          <p:nvPr/>
        </p:nvPicPr>
        <p:blipFill>
          <a:blip r:embed="rId11"/>
          <a:stretch>
            <a:fillRect/>
          </a:stretch>
        </p:blipFill>
        <p:spPr>
          <a:xfrm>
            <a:off x="3984480" y="3096360"/>
            <a:ext cx="1414440" cy="1127520"/>
          </a:xfrm>
          <a:prstGeom prst="rect">
            <a:avLst/>
          </a:prstGeom>
          <a:ln>
            <a:noFill/>
          </a:ln>
        </p:spPr>
      </p:pic>
      <p:sp>
        <p:nvSpPr>
          <p:cNvPr id="294" name="CustomShape 33"/>
          <p:cNvSpPr/>
          <p:nvPr/>
        </p:nvSpPr>
        <p:spPr>
          <a:xfrm>
            <a:off x="23040" y="1734840"/>
            <a:ext cx="3594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Como Opera la investigación en la Robótica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1. Alguien publica.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34"/>
          <p:cNvSpPr/>
          <p:nvPr/>
        </p:nvSpPr>
        <p:spPr>
          <a:xfrm>
            <a:off x="4217040" y="1246680"/>
            <a:ext cx="35942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Reinventando la Rueda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CustomShape 35"/>
          <p:cNvSpPr/>
          <p:nvPr/>
        </p:nvSpPr>
        <p:spPr>
          <a:xfrm>
            <a:off x="23040" y="2870280"/>
            <a:ext cx="35942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2. Un paper con prueba de   conceptos de robots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CustomShape 36"/>
          <p:cNvSpPr/>
          <p:nvPr/>
        </p:nvSpPr>
        <p:spPr>
          <a:xfrm>
            <a:off x="8244720" y="1873080"/>
            <a:ext cx="3950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3. Esto estimula en otro lab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tratar de replicar los resultados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CustomShape 37"/>
          <p:cNvSpPr/>
          <p:nvPr/>
        </p:nvSpPr>
        <p:spPr>
          <a:xfrm>
            <a:off x="67320" y="5883840"/>
            <a:ext cx="3594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 . E incontables noches sin dormir son utilizadas para escribir el codigo desde cero.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CustomShape 38"/>
          <p:cNvSpPr/>
          <p:nvPr/>
        </p:nvSpPr>
        <p:spPr>
          <a:xfrm>
            <a:off x="8244720" y="2796480"/>
            <a:ext cx="39506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 . Pero ellos no obtienen todos los detalles del software usado, para hacer que funcione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CustomShape 39"/>
          <p:cNvSpPr/>
          <p:nvPr/>
        </p:nvSpPr>
        <p:spPr>
          <a:xfrm>
            <a:off x="8244720" y="4048200"/>
            <a:ext cx="3594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 . Y todo el código usado por los anteriores miembros del lab es un enredo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40"/>
          <p:cNvSpPr/>
          <p:nvPr/>
        </p:nvSpPr>
        <p:spPr>
          <a:xfrm>
            <a:off x="8244720" y="5247000"/>
            <a:ext cx="3594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 . Así que, se forma un plan grandioso para escribir un nuevo software (API)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Line 41"/>
          <p:cNvSpPr/>
          <p:nvPr/>
        </p:nvSpPr>
        <p:spPr>
          <a:xfrm>
            <a:off x="66960" y="3641400"/>
            <a:ext cx="3756960" cy="1440"/>
          </a:xfrm>
          <a:prstGeom prst="line">
            <a:avLst/>
          </a:prstGeom>
          <a:ln w="28440">
            <a:solidFill>
              <a:schemeClr val="accent1">
                <a:shade val="50000"/>
              </a:schemeClr>
            </a:solidFill>
            <a:custDash>
              <a:ds d="400000" sp="3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42"/>
          <p:cNvSpPr/>
          <p:nvPr/>
        </p:nvSpPr>
        <p:spPr>
          <a:xfrm>
            <a:off x="67320" y="3873600"/>
            <a:ext cx="3594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 .Y ellos escriben código que apenas trabaja pero que permite que ellos publiquen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CustomShape 43"/>
          <p:cNvSpPr/>
          <p:nvPr/>
        </p:nvSpPr>
        <p:spPr>
          <a:xfrm>
            <a:off x="67320" y="4897800"/>
            <a:ext cx="35942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8 . Inevitablemente el tiempo se agota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3" name="Picture 16" descr="Screenshot from 2019-01-09 15-06-27">
            <a:extLst>
              <a:ext uri="{FF2B5EF4-FFF2-40B4-BE49-F238E27FC236}">
                <a16:creationId xmlns:a16="http://schemas.microsoft.com/office/drawing/2014/main" id="{CADDFCA3-DF06-47ED-B932-E30F2D84A6C5}"/>
              </a:ext>
            </a:extLst>
          </p:cNvPr>
          <p:cNvPicPr/>
          <p:nvPr/>
        </p:nvPicPr>
        <p:blipFill rotWithShape="1"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990" t="47035" r="36553" b="39282"/>
          <a:stretch/>
        </p:blipFill>
        <p:spPr>
          <a:xfrm>
            <a:off x="5342020" y="108539"/>
            <a:ext cx="1507959" cy="666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6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1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4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5"/>
          <p:cNvSpPr/>
          <p:nvPr/>
        </p:nvSpPr>
        <p:spPr>
          <a:xfrm rot="10800000" flipV="1">
            <a:off x="10984915" y="87200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Operating System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CustomShape 33"/>
          <p:cNvSpPr/>
          <p:nvPr/>
        </p:nvSpPr>
        <p:spPr>
          <a:xfrm>
            <a:off x="1494000" y="1632600"/>
            <a:ext cx="520416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 no reinventamos la rueda.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Obtenemos Múltiples librerías Estandarizadas y herramientas para Robots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8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30000" y="1921680"/>
            <a:ext cx="781200" cy="781200"/>
          </a:xfrm>
          <a:prstGeom prst="rect">
            <a:avLst/>
          </a:prstGeom>
          <a:ln>
            <a:noFill/>
          </a:ln>
        </p:spPr>
      </p:pic>
      <p:pic>
        <p:nvPicPr>
          <p:cNvPr id="339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7323480" y="1759680"/>
            <a:ext cx="1079640" cy="1071360"/>
          </a:xfrm>
          <a:prstGeom prst="rect">
            <a:avLst/>
          </a:prstGeom>
          <a:ln>
            <a:noFill/>
          </a:ln>
        </p:spPr>
      </p:pic>
      <p:sp>
        <p:nvSpPr>
          <p:cNvPr id="340" name="CustomShape 34"/>
          <p:cNvSpPr/>
          <p:nvPr/>
        </p:nvSpPr>
        <p:spPr>
          <a:xfrm>
            <a:off x="8405280" y="1759680"/>
            <a:ext cx="37594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Dado que un sistema de robot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posee muchos procesos que se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ejecutan para completar una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tarea.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1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7547760" y="3051720"/>
            <a:ext cx="3801960" cy="2861640"/>
          </a:xfrm>
          <a:prstGeom prst="rect">
            <a:avLst/>
          </a:prstGeom>
          <a:ln>
            <a:noFill/>
          </a:ln>
        </p:spPr>
      </p:pic>
      <p:sp>
        <p:nvSpPr>
          <p:cNvPr id="342" name="Line 35"/>
          <p:cNvSpPr/>
          <p:nvPr/>
        </p:nvSpPr>
        <p:spPr>
          <a:xfrm>
            <a:off x="22680" y="2934000"/>
            <a:ext cx="7067520" cy="24120"/>
          </a:xfrm>
          <a:prstGeom prst="line">
            <a:avLst/>
          </a:prstGeom>
          <a:ln>
            <a:custDash>
              <a:ds d="7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Line 36"/>
          <p:cNvSpPr/>
          <p:nvPr/>
        </p:nvSpPr>
        <p:spPr>
          <a:xfrm flipV="1">
            <a:off x="7090200" y="2958120"/>
            <a:ext cx="32400" cy="3508560"/>
          </a:xfrm>
          <a:prstGeom prst="line">
            <a:avLst/>
          </a:prstGeom>
          <a:ln>
            <a:custDash>
              <a:ds d="7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37"/>
          <p:cNvSpPr/>
          <p:nvPr/>
        </p:nvSpPr>
        <p:spPr>
          <a:xfrm flipH="1">
            <a:off x="6410880" y="3328560"/>
            <a:ext cx="2386080" cy="9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38"/>
          <p:cNvSpPr/>
          <p:nvPr/>
        </p:nvSpPr>
        <p:spPr>
          <a:xfrm>
            <a:off x="1516320" y="3167280"/>
            <a:ext cx="4922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Cámara: Proceso de procesamiento de la imagen.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CustomShape 39"/>
          <p:cNvSpPr/>
          <p:nvPr/>
        </p:nvSpPr>
        <p:spPr>
          <a:xfrm flipH="1" flipV="1">
            <a:off x="6320880" y="4014000"/>
            <a:ext cx="2763720" cy="24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40"/>
          <p:cNvSpPr/>
          <p:nvPr/>
        </p:nvSpPr>
        <p:spPr>
          <a:xfrm>
            <a:off x="1516320" y="3802320"/>
            <a:ext cx="4922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Controlador del robot: Driver exclusivo de cada fabricante del robot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8" name="CustomShape 41"/>
          <p:cNvSpPr/>
          <p:nvPr/>
        </p:nvSpPr>
        <p:spPr>
          <a:xfrm flipH="1" flipV="1">
            <a:off x="6321600" y="5470920"/>
            <a:ext cx="1665360" cy="80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CustomShape 42"/>
          <p:cNvSpPr/>
          <p:nvPr/>
        </p:nvSpPr>
        <p:spPr>
          <a:xfrm>
            <a:off x="1516320" y="5268600"/>
            <a:ext cx="4922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Monitor: Información del estado del robot.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CustomShape 43"/>
          <p:cNvSpPr/>
          <p:nvPr/>
        </p:nvSpPr>
        <p:spPr>
          <a:xfrm>
            <a:off x="1516320" y="4523040"/>
            <a:ext cx="4922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Sensores: Posición u orientación del robot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CustomShape 44"/>
          <p:cNvSpPr/>
          <p:nvPr/>
        </p:nvSpPr>
        <p:spPr>
          <a:xfrm flipH="1">
            <a:off x="6276240" y="4599360"/>
            <a:ext cx="3779280" cy="134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45"/>
          <p:cNvSpPr/>
          <p:nvPr/>
        </p:nvSpPr>
        <p:spPr>
          <a:xfrm>
            <a:off x="1335960" y="3200400"/>
            <a:ext cx="75240" cy="2564280"/>
          </a:xfrm>
          <a:prstGeom prst="leftBrace">
            <a:avLst>
              <a:gd name="adj1" fmla="val 8333"/>
              <a:gd name="adj2" fmla="val 50000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46"/>
          <p:cNvSpPr/>
          <p:nvPr/>
        </p:nvSpPr>
        <p:spPr>
          <a:xfrm rot="10800000">
            <a:off x="283175" y="3008780"/>
            <a:ext cx="1013040" cy="2874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vert="vert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Procesos con software estandarizados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" name="Picture 16" descr="Screenshot from 2019-01-09 15-06-27">
            <a:extLst>
              <a:ext uri="{FF2B5EF4-FFF2-40B4-BE49-F238E27FC236}">
                <a16:creationId xmlns:a16="http://schemas.microsoft.com/office/drawing/2014/main" id="{C8BDC8C8-1395-47BF-A7A5-99B1B59270CF}"/>
              </a:ext>
            </a:extLst>
          </p:cNvPr>
          <p:cNvPicPr/>
          <p:nvPr/>
        </p:nvPicPr>
        <p:blipFill rotWithShape="1"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990" t="47035" r="36553" b="39282"/>
          <a:stretch/>
        </p:blipFill>
        <p:spPr>
          <a:xfrm>
            <a:off x="5342020" y="108539"/>
            <a:ext cx="1507959" cy="666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5"/>
          <p:cNvSpPr/>
          <p:nvPr/>
        </p:nvSpPr>
        <p:spPr>
          <a:xfrm rot="10800000" flipV="1">
            <a:off x="12726720" y="351360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26"/>
          <p:cNvSpPr/>
          <p:nvPr/>
        </p:nvSpPr>
        <p:spPr>
          <a:xfrm rot="10800000">
            <a:off x="12042360" y="15451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Operating System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6" name="CustomShape 33"/>
          <p:cNvSpPr/>
          <p:nvPr/>
        </p:nvSpPr>
        <p:spPr>
          <a:xfrm>
            <a:off x="173520" y="3335040"/>
            <a:ext cx="2596320" cy="1126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MIDDLEWARE 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 el traspaso de información vía nodos</a:t>
            </a: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7" name="Picture 2"/>
          <p:cNvPicPr/>
          <p:nvPr/>
        </p:nvPicPr>
        <p:blipFill>
          <a:blip r:embed="rId2"/>
          <a:srcRect r="82951"/>
          <a:stretch>
            <a:fillRect/>
          </a:stretch>
        </p:blipFill>
        <p:spPr>
          <a:xfrm>
            <a:off x="283320" y="4676760"/>
            <a:ext cx="1025640" cy="1549800"/>
          </a:xfrm>
          <a:prstGeom prst="rect">
            <a:avLst/>
          </a:prstGeom>
          <a:ln>
            <a:noFill/>
          </a:ln>
        </p:spPr>
      </p:pic>
      <p:sp>
        <p:nvSpPr>
          <p:cNvPr id="388" name="CustomShape 34"/>
          <p:cNvSpPr/>
          <p:nvPr/>
        </p:nvSpPr>
        <p:spPr>
          <a:xfrm>
            <a:off x="1580400" y="1545120"/>
            <a:ext cx="6694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 sistema robótico posee varios procesos de paso de información para que el robot ejecute una tarea determinada.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9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415440" y="1364760"/>
            <a:ext cx="864360" cy="858240"/>
          </a:xfrm>
          <a:prstGeom prst="rect">
            <a:avLst/>
          </a:prstGeom>
          <a:ln>
            <a:noFill/>
          </a:ln>
        </p:spPr>
      </p:pic>
      <p:sp>
        <p:nvSpPr>
          <p:cNvPr id="390" name="CustomShape 35"/>
          <p:cNvSpPr/>
          <p:nvPr/>
        </p:nvSpPr>
        <p:spPr>
          <a:xfrm>
            <a:off x="1580400" y="2416320"/>
            <a:ext cx="678204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 no solo es un conjunto de librerías estandarizadas, ya que una de sus mejores características es el traspaso de información entre diferentes procesos, Llamados NODOS de ROS (Middleware ROS)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1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56520" y="2587680"/>
            <a:ext cx="1492560" cy="393840"/>
          </a:xfrm>
          <a:prstGeom prst="rect">
            <a:avLst/>
          </a:prstGeom>
          <a:ln>
            <a:noFill/>
          </a:ln>
        </p:spPr>
      </p:pic>
      <p:pic>
        <p:nvPicPr>
          <p:cNvPr id="392" name="Picture 2"/>
          <p:cNvPicPr/>
          <p:nvPr/>
        </p:nvPicPr>
        <p:blipFill>
          <a:blip r:embed="rId2"/>
          <a:srcRect l="82655"/>
          <a:stretch>
            <a:fillRect/>
          </a:stretch>
        </p:blipFill>
        <p:spPr>
          <a:xfrm>
            <a:off x="5229720" y="4676760"/>
            <a:ext cx="1043640" cy="1549800"/>
          </a:xfrm>
          <a:prstGeom prst="rect">
            <a:avLst/>
          </a:prstGeom>
          <a:ln>
            <a:noFill/>
          </a:ln>
        </p:spPr>
      </p:pic>
      <p:pic>
        <p:nvPicPr>
          <p:cNvPr id="393" name="Picture 2"/>
          <p:cNvPicPr/>
          <p:nvPr/>
        </p:nvPicPr>
        <p:blipFill>
          <a:blip r:embed="rId2"/>
          <a:srcRect l="17053" r="15831"/>
          <a:stretch>
            <a:fillRect/>
          </a:stretch>
        </p:blipFill>
        <p:spPr>
          <a:xfrm>
            <a:off x="1280160" y="4676760"/>
            <a:ext cx="4038120" cy="1549800"/>
          </a:xfrm>
          <a:prstGeom prst="rect">
            <a:avLst/>
          </a:prstGeom>
          <a:ln>
            <a:noFill/>
          </a:ln>
        </p:spPr>
      </p:pic>
      <p:pic>
        <p:nvPicPr>
          <p:cNvPr id="394" name="Picture 12"/>
          <p:cNvPicPr/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92880" y="3408840"/>
            <a:ext cx="5072040" cy="3228120"/>
          </a:xfrm>
          <a:prstGeom prst="rect">
            <a:avLst/>
          </a:prstGeom>
          <a:ln>
            <a:noFill/>
          </a:ln>
        </p:spPr>
      </p:pic>
      <p:sp>
        <p:nvSpPr>
          <p:cNvPr id="395" name="CustomShape 36"/>
          <p:cNvSpPr/>
          <p:nvPr/>
        </p:nvSpPr>
        <p:spPr>
          <a:xfrm>
            <a:off x="8363880" y="2763360"/>
            <a:ext cx="2768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Registro e Intercambio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 Información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4" name="Picture 16" descr="Screenshot from 2019-01-09 15-06-27">
            <a:extLst>
              <a:ext uri="{FF2B5EF4-FFF2-40B4-BE49-F238E27FC236}">
                <a16:creationId xmlns:a16="http://schemas.microsoft.com/office/drawing/2014/main" id="{2EDA42A9-3780-486F-8D17-867EC6F9139B}"/>
              </a:ext>
            </a:extLst>
          </p:cNvPr>
          <p:cNvPicPr/>
          <p:nvPr/>
        </p:nvPicPr>
        <p:blipFill rotWithShape="1"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990" t="47035" r="36553" b="39282"/>
          <a:stretch/>
        </p:blipFill>
        <p:spPr>
          <a:xfrm>
            <a:off x="5342020" y="108539"/>
            <a:ext cx="1507959" cy="666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5"/>
          <p:cNvSpPr/>
          <p:nvPr/>
        </p:nvSpPr>
        <p:spPr>
          <a:xfrm rot="10800000" flipV="1">
            <a:off x="11028730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5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7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8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9" name="CustomShape 24"/>
          <p:cNvSpPr/>
          <p:nvPr/>
        </p:nvSpPr>
        <p:spPr>
          <a:xfrm rot="10800000">
            <a:off x="11204280" y="18943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CustomShape 25"/>
          <p:cNvSpPr/>
          <p:nvPr/>
        </p:nvSpPr>
        <p:spPr>
          <a:xfrm rot="10800000">
            <a:off x="10282680" y="1393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CustomShape 27"/>
          <p:cNvSpPr/>
          <p:nvPr/>
        </p:nvSpPr>
        <p:spPr>
          <a:xfrm rot="10800000">
            <a:off x="11204280" y="8737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CustomShape 28"/>
          <p:cNvSpPr/>
          <p:nvPr/>
        </p:nvSpPr>
        <p:spPr>
          <a:xfrm rot="10800000">
            <a:off x="9380160" y="23727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CustomShape 29"/>
          <p:cNvSpPr/>
          <p:nvPr/>
        </p:nvSpPr>
        <p:spPr>
          <a:xfrm rot="10800000">
            <a:off x="8791560" y="2052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30"/>
          <p:cNvSpPr/>
          <p:nvPr/>
        </p:nvSpPr>
        <p:spPr>
          <a:xfrm rot="10800000">
            <a:off x="9968760" y="20408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31"/>
          <p:cNvSpPr/>
          <p:nvPr/>
        </p:nvSpPr>
        <p:spPr>
          <a:xfrm rot="10800000">
            <a:off x="9380160" y="17208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CustomShape 33"/>
          <p:cNvSpPr/>
          <p:nvPr/>
        </p:nvSpPr>
        <p:spPr>
          <a:xfrm>
            <a:off x="5048280" y="1891800"/>
            <a:ext cx="2176920" cy="1594800"/>
          </a:xfrm>
          <a:prstGeom prst="snip2SameRect">
            <a:avLst>
              <a:gd name="adj1" fmla="val 16667"/>
              <a:gd name="adj2" fmla="val 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 MASTER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0" name="CustomShape 34"/>
          <p:cNvSpPr/>
          <p:nvPr/>
        </p:nvSpPr>
        <p:spPr>
          <a:xfrm>
            <a:off x="8375040" y="4574520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Visor de imagen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1" name="CustomShape 35"/>
          <p:cNvSpPr/>
          <p:nvPr/>
        </p:nvSpPr>
        <p:spPr>
          <a:xfrm rot="16200000">
            <a:off x="2948040" y="2431080"/>
            <a:ext cx="1840680" cy="2357280"/>
          </a:xfrm>
          <a:prstGeom prst="curvedConnector2">
            <a:avLst/>
          </a:prstGeom>
          <a:noFill/>
          <a:ln w="3168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36"/>
          <p:cNvSpPr/>
          <p:nvPr/>
        </p:nvSpPr>
        <p:spPr>
          <a:xfrm>
            <a:off x="1494000" y="2689200"/>
            <a:ext cx="27046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Advertise (Anuncia)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Imagenes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3" name="CustomShape 37"/>
          <p:cNvSpPr/>
          <p:nvPr/>
        </p:nvSpPr>
        <p:spPr>
          <a:xfrm>
            <a:off x="5048280" y="3486960"/>
            <a:ext cx="2203560" cy="36468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/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Topic:Images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4" name="CustomShape 38"/>
          <p:cNvSpPr/>
          <p:nvPr/>
        </p:nvSpPr>
        <p:spPr>
          <a:xfrm>
            <a:off x="1363320" y="4530240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Camera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5" name="CustomShape 39"/>
          <p:cNvSpPr/>
          <p:nvPr/>
        </p:nvSpPr>
        <p:spPr>
          <a:xfrm rot="16200000" flipV="1">
            <a:off x="7521120" y="2393640"/>
            <a:ext cx="1884960" cy="2476080"/>
          </a:xfrm>
          <a:prstGeom prst="curvedConnector2">
            <a:avLst/>
          </a:prstGeom>
          <a:noFill/>
          <a:ln w="3168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6" name="CustomShape 40"/>
          <p:cNvSpPr/>
          <p:nvPr/>
        </p:nvSpPr>
        <p:spPr>
          <a:xfrm>
            <a:off x="8683560" y="2587680"/>
            <a:ext cx="36399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Subscribe (Desea Suscribirse)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Imagenes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7" name="Line 41"/>
          <p:cNvSpPr/>
          <p:nvPr/>
        </p:nvSpPr>
        <p:spPr>
          <a:xfrm>
            <a:off x="3926520" y="4831560"/>
            <a:ext cx="4563720" cy="18360"/>
          </a:xfrm>
          <a:prstGeom prst="line">
            <a:avLst/>
          </a:prstGeom>
          <a:ln w="3816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8" name="Line 42"/>
          <p:cNvSpPr/>
          <p:nvPr/>
        </p:nvSpPr>
        <p:spPr>
          <a:xfrm>
            <a:off x="3912840" y="5269680"/>
            <a:ext cx="4563720" cy="18360"/>
          </a:xfrm>
          <a:prstGeom prst="line">
            <a:avLst/>
          </a:prstGeom>
          <a:ln w="3816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CustomShape 43"/>
          <p:cNvSpPr/>
          <p:nvPr/>
        </p:nvSpPr>
        <p:spPr>
          <a:xfrm>
            <a:off x="5259240" y="4439880"/>
            <a:ext cx="1965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TCP : Images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0" name="CustomShape 44"/>
          <p:cNvSpPr/>
          <p:nvPr/>
        </p:nvSpPr>
        <p:spPr>
          <a:xfrm>
            <a:off x="23040" y="5471640"/>
            <a:ext cx="24177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Publisher Images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1" name="CustomShape 45"/>
          <p:cNvSpPr/>
          <p:nvPr/>
        </p:nvSpPr>
        <p:spPr>
          <a:xfrm>
            <a:off x="4341600" y="4869360"/>
            <a:ext cx="674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46"/>
          <p:cNvSpPr/>
          <p:nvPr/>
        </p:nvSpPr>
        <p:spPr>
          <a:xfrm>
            <a:off x="5259240" y="4879800"/>
            <a:ext cx="674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47"/>
          <p:cNvSpPr/>
          <p:nvPr/>
        </p:nvSpPr>
        <p:spPr>
          <a:xfrm>
            <a:off x="6150600" y="4881240"/>
            <a:ext cx="674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ustomShape 48"/>
          <p:cNvSpPr/>
          <p:nvPr/>
        </p:nvSpPr>
        <p:spPr>
          <a:xfrm>
            <a:off x="7047720" y="4879800"/>
            <a:ext cx="674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CustomShape 49"/>
          <p:cNvSpPr/>
          <p:nvPr/>
        </p:nvSpPr>
        <p:spPr>
          <a:xfrm>
            <a:off x="9884880" y="4065120"/>
            <a:ext cx="2438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Suscriber Images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6" name="CustomShape 50"/>
          <p:cNvSpPr/>
          <p:nvPr/>
        </p:nvSpPr>
        <p:spPr>
          <a:xfrm>
            <a:off x="8630280" y="5697360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Visor de imagen #2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7" name="CustomShape 51"/>
          <p:cNvSpPr/>
          <p:nvPr/>
        </p:nvSpPr>
        <p:spPr>
          <a:xfrm flipH="1" flipV="1">
            <a:off x="7351920" y="2815560"/>
            <a:ext cx="3931560" cy="3387960"/>
          </a:xfrm>
          <a:prstGeom prst="curvedConnector3">
            <a:avLst>
              <a:gd name="adj1" fmla="val -6056"/>
            </a:avLst>
          </a:prstGeom>
          <a:noFill/>
          <a:ln w="3168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CustomShape 52"/>
          <p:cNvSpPr/>
          <p:nvPr/>
        </p:nvSpPr>
        <p:spPr>
          <a:xfrm>
            <a:off x="8713555" y="2405275"/>
            <a:ext cx="36399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Subscribe (Desea Suscribirse)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Imagenes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9" name="Line 53"/>
          <p:cNvSpPr/>
          <p:nvPr/>
        </p:nvSpPr>
        <p:spPr>
          <a:xfrm>
            <a:off x="3901320" y="5268240"/>
            <a:ext cx="5117400" cy="577440"/>
          </a:xfrm>
          <a:prstGeom prst="line">
            <a:avLst/>
          </a:prstGeom>
          <a:ln w="349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0" name="Line 54"/>
          <p:cNvSpPr/>
          <p:nvPr/>
        </p:nvSpPr>
        <p:spPr>
          <a:xfrm>
            <a:off x="2690280" y="5589000"/>
            <a:ext cx="5951160" cy="673920"/>
          </a:xfrm>
          <a:prstGeom prst="line">
            <a:avLst/>
          </a:prstGeom>
          <a:ln w="349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1" name="CustomShape 55"/>
          <p:cNvSpPr/>
          <p:nvPr/>
        </p:nvSpPr>
        <p:spPr>
          <a:xfrm rot="480000">
            <a:off x="3931560" y="5384520"/>
            <a:ext cx="629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2" name="CustomShape 56"/>
          <p:cNvSpPr/>
          <p:nvPr/>
        </p:nvSpPr>
        <p:spPr>
          <a:xfrm rot="480000">
            <a:off x="4895640" y="5483160"/>
            <a:ext cx="629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3" name="CustomShape 57"/>
          <p:cNvSpPr/>
          <p:nvPr/>
        </p:nvSpPr>
        <p:spPr>
          <a:xfrm rot="480000">
            <a:off x="5821920" y="5587200"/>
            <a:ext cx="629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4" name="CustomShape 58"/>
          <p:cNvSpPr/>
          <p:nvPr/>
        </p:nvSpPr>
        <p:spPr>
          <a:xfrm rot="480000">
            <a:off x="6704280" y="5692680"/>
            <a:ext cx="629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5" name="CustomShape 59"/>
          <p:cNvSpPr/>
          <p:nvPr/>
        </p:nvSpPr>
        <p:spPr>
          <a:xfrm rot="480000">
            <a:off x="7612200" y="5811840"/>
            <a:ext cx="629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1" name="Picture 7"/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29650" y="644525"/>
            <a:ext cx="3387725" cy="2349500"/>
          </a:xfrm>
          <a:prstGeom prst="rect">
            <a:avLst/>
          </a:prstGeom>
          <a:ln>
            <a:noFill/>
          </a:ln>
        </p:spPr>
      </p:pic>
      <p:sp>
        <p:nvSpPr>
          <p:cNvPr id="2" name="CustomShape 38"/>
          <p:cNvSpPr/>
          <p:nvPr/>
        </p:nvSpPr>
        <p:spPr>
          <a:xfrm>
            <a:off x="1363320" y="4499125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alt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Controlador robot</a:t>
            </a:r>
          </a:p>
        </p:txBody>
      </p:sp>
      <p:sp>
        <p:nvSpPr>
          <p:cNvPr id="4" name="CustomShape 34"/>
          <p:cNvSpPr/>
          <p:nvPr/>
        </p:nvSpPr>
        <p:spPr>
          <a:xfrm>
            <a:off x="8416315" y="4573885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alt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Simulación</a:t>
            </a:r>
            <a:endParaRPr lang="en-US" alt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ustomShape 50"/>
          <p:cNvSpPr/>
          <p:nvPr/>
        </p:nvSpPr>
        <p:spPr>
          <a:xfrm>
            <a:off x="8629645" y="5697360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alt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Robot Real</a:t>
            </a:r>
            <a:endParaRPr lang="en-US" alt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4" name="Picture 16" descr="Screenshot from 2019-01-09 15-06-27">
            <a:extLst>
              <a:ext uri="{FF2B5EF4-FFF2-40B4-BE49-F238E27FC236}">
                <a16:creationId xmlns:a16="http://schemas.microsoft.com/office/drawing/2014/main" id="{80E396FE-4FFF-4F47-B3A2-A299300D4DC8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990" t="47035" r="36553" b="39282"/>
          <a:stretch/>
        </p:blipFill>
        <p:spPr>
          <a:xfrm>
            <a:off x="5342020" y="108539"/>
            <a:ext cx="1507959" cy="666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38" dur="2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41" dur="2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55" dur="2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58" dur="2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5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8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1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6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1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4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98" dur="2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101" dur="2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7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0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5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8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3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6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9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4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Implementación de LVR</a:t>
            </a:r>
            <a:endParaRPr lang="" altLang="en-US" sz="1600" b="1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B083521D-8A25-4E24-83E5-2AFD5782A300}"/>
              </a:ext>
            </a:extLst>
          </p:cNvPr>
          <p:cNvSpPr txBox="1"/>
          <p:nvPr/>
        </p:nvSpPr>
        <p:spPr>
          <a:xfrm>
            <a:off x="667174" y="280648"/>
            <a:ext cx="4987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2800" b="1" dirty="0">
                <a:latin typeface="Myriad Apple" panose="02000400000000000000" pitchFamily="2" charset="0"/>
              </a:rPr>
              <a:t>Solución propuesta</a:t>
            </a:r>
          </a:p>
        </p:txBody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781" t="702" r="17115" b="2828"/>
          <a:stretch>
            <a:fillRect/>
          </a:stretch>
        </p:blipFill>
        <p:spPr>
          <a:xfrm>
            <a:off x="2436850" y="1277531"/>
            <a:ext cx="7156790" cy="469542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EF3B76D3-0A8E-4233-8B35-AE5F34C38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2" y="2473521"/>
            <a:ext cx="1921581" cy="244213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129CB0E-A9EA-416D-920A-79C3461BA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619" y="2599186"/>
            <a:ext cx="1704614" cy="1707289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E6B1B751-46CC-478B-AC5D-8DC0876B2C38}"/>
              </a:ext>
            </a:extLst>
          </p:cNvPr>
          <p:cNvCxnSpPr>
            <a:stCxn id="34" idx="3"/>
          </p:cNvCxnSpPr>
          <p:nvPr/>
        </p:nvCxnSpPr>
        <p:spPr>
          <a:xfrm flipV="1">
            <a:off x="2078153" y="3694586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F4133C35-72CD-4570-8B7D-98C33002B9AD}"/>
              </a:ext>
            </a:extLst>
          </p:cNvPr>
          <p:cNvCxnSpPr/>
          <p:nvPr/>
        </p:nvCxnSpPr>
        <p:spPr>
          <a:xfrm flipV="1">
            <a:off x="9555667" y="3652380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9A82C625-C708-41A3-99A0-B1BF352260A1}"/>
              </a:ext>
            </a:extLst>
          </p:cNvPr>
          <p:cNvSpPr/>
          <p:nvPr/>
        </p:nvSpPr>
        <p:spPr>
          <a:xfrm>
            <a:off x="2580480" y="1044000"/>
            <a:ext cx="6972372" cy="5106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9649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574455" y="4191122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1163055" y="4511162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574455" y="4842722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principal</a:t>
            </a:r>
            <a:endParaRPr lang="" altLang="en-US" sz="1600" b="1" dirty="0"/>
          </a:p>
        </p:txBody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781" t="42775" r="52281" b="1552"/>
          <a:stretch/>
        </p:blipFill>
        <p:spPr>
          <a:xfrm>
            <a:off x="0" y="781034"/>
            <a:ext cx="3636989" cy="2574901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50E64F54-D275-4A74-9981-EB98AF60341F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740" t="2999" r="38202" b="4407"/>
          <a:stretch/>
        </p:blipFill>
        <p:spPr bwMode="auto">
          <a:xfrm>
            <a:off x="4423430" y="1377763"/>
            <a:ext cx="4603480" cy="44133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56" name="Table 8">
            <a:extLst>
              <a:ext uri="{FF2B5EF4-FFF2-40B4-BE49-F238E27FC236}">
                <a16:creationId xmlns:a16="http://schemas.microsoft.com/office/drawing/2014/main" id="{45A395EF-2600-4E01-8A61-B20DFFF96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850997"/>
              </p:ext>
            </p:extLst>
          </p:nvPr>
        </p:nvGraphicFramePr>
        <p:xfrm>
          <a:off x="135427" y="3584425"/>
          <a:ext cx="3495975" cy="2402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5975">
                  <a:extLst>
                    <a:ext uri="{9D8B030D-6E8A-4147-A177-3AD203B41FA5}">
                      <a16:colId xmlns:a16="http://schemas.microsoft.com/office/drawing/2014/main" val="35262695"/>
                    </a:ext>
                  </a:extLst>
                </a:gridCol>
              </a:tblGrid>
              <a:tr h="480534">
                <a:tc>
                  <a:txBody>
                    <a:bodyPr/>
                    <a:lstStyle/>
                    <a:p>
                      <a:pPr algn="ctr"/>
                      <a:r>
                        <a:rPr lang="es-NI" sz="2000" b="1" dirty="0">
                          <a:latin typeface="Myriad Apple" panose="02000400000000000000" pitchFamily="2" charset="0"/>
                        </a:rPr>
                        <a:t>Funcionalidades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835210"/>
                  </a:ext>
                </a:extLst>
              </a:tr>
              <a:tr h="480534">
                <a:tc>
                  <a:txBody>
                    <a:bodyPr/>
                    <a:lstStyle/>
                    <a:p>
                      <a:endParaRPr lang="es-NI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354880"/>
                  </a:ext>
                </a:extLst>
              </a:tr>
              <a:tr h="480534">
                <a:tc>
                  <a:txBody>
                    <a:bodyPr/>
                    <a:lstStyle/>
                    <a:p>
                      <a:endParaRPr lang="es-NI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566576"/>
                  </a:ext>
                </a:extLst>
              </a:tr>
              <a:tr h="480534">
                <a:tc>
                  <a:txBody>
                    <a:bodyPr/>
                    <a:lstStyle/>
                    <a:p>
                      <a:endParaRPr lang="es-NI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56953"/>
                  </a:ext>
                </a:extLst>
              </a:tr>
              <a:tr h="480534">
                <a:tc>
                  <a:txBody>
                    <a:bodyPr/>
                    <a:lstStyle/>
                    <a:p>
                      <a:endParaRPr lang="es-NI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921406"/>
                  </a:ext>
                </a:extLst>
              </a:tr>
            </a:tbl>
          </a:graphicData>
        </a:graphic>
      </p:graphicFrame>
      <p:sp>
        <p:nvSpPr>
          <p:cNvPr id="57" name="TextBox 9">
            <a:extLst>
              <a:ext uri="{FF2B5EF4-FFF2-40B4-BE49-F238E27FC236}">
                <a16:creationId xmlns:a16="http://schemas.microsoft.com/office/drawing/2014/main" id="{E7E5357F-278E-484D-9782-80F55DED4B09}"/>
              </a:ext>
            </a:extLst>
          </p:cNvPr>
          <p:cNvSpPr txBox="1"/>
          <p:nvPr/>
        </p:nvSpPr>
        <p:spPr>
          <a:xfrm>
            <a:off x="469954" y="4640111"/>
            <a:ext cx="6149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b="1" dirty="0">
                <a:latin typeface="Calibri" panose="020F0502020204030204" pitchFamily="34" charset="0"/>
                <a:cs typeface="Calibri" panose="020F0502020204030204" pitchFamily="34" charset="0"/>
              </a:rPr>
              <a:t>Recursos Bibliográficos</a:t>
            </a:r>
          </a:p>
        </p:txBody>
      </p:sp>
      <p:sp>
        <p:nvSpPr>
          <p:cNvPr id="58" name="TextBox 10">
            <a:extLst>
              <a:ext uri="{FF2B5EF4-FFF2-40B4-BE49-F238E27FC236}">
                <a16:creationId xmlns:a16="http://schemas.microsoft.com/office/drawing/2014/main" id="{8EB2659F-5E16-492F-BA7B-267BC6D49BF3}"/>
              </a:ext>
            </a:extLst>
          </p:cNvPr>
          <p:cNvSpPr txBox="1"/>
          <p:nvPr/>
        </p:nvSpPr>
        <p:spPr>
          <a:xfrm>
            <a:off x="469954" y="4190686"/>
            <a:ext cx="3331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b="1" dirty="0">
                <a:latin typeface="Calibri" panose="020F0502020204030204" pitchFamily="34" charset="0"/>
                <a:cs typeface="Calibri" panose="020F0502020204030204" pitchFamily="34" charset="0"/>
              </a:rPr>
              <a:t>Centralización de Recursos</a:t>
            </a:r>
          </a:p>
        </p:txBody>
      </p:sp>
      <p:sp>
        <p:nvSpPr>
          <p:cNvPr id="59" name="TextBox 15">
            <a:extLst>
              <a:ext uri="{FF2B5EF4-FFF2-40B4-BE49-F238E27FC236}">
                <a16:creationId xmlns:a16="http://schemas.microsoft.com/office/drawing/2014/main" id="{FEC902CC-9462-4DBC-9DCD-D6B2C51278E3}"/>
              </a:ext>
            </a:extLst>
          </p:cNvPr>
          <p:cNvSpPr txBox="1"/>
          <p:nvPr/>
        </p:nvSpPr>
        <p:spPr>
          <a:xfrm>
            <a:off x="466543" y="5657526"/>
            <a:ext cx="3262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b="1" dirty="0">
                <a:latin typeface="Calibri" panose="020F0502020204030204" pitchFamily="34" charset="0"/>
                <a:cs typeface="Calibri" panose="020F0502020204030204" pitchFamily="34" charset="0"/>
              </a:rPr>
              <a:t>Ejecución de Procesos 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9004060-033B-41A0-975E-40416B4A7816}"/>
              </a:ext>
            </a:extLst>
          </p:cNvPr>
          <p:cNvSpPr/>
          <p:nvPr/>
        </p:nvSpPr>
        <p:spPr>
          <a:xfrm>
            <a:off x="481825" y="5184144"/>
            <a:ext cx="1973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latin typeface="Calibri" panose="020F0502020204030204" pitchFamily="34" charset="0"/>
                <a:cs typeface="Calibri" panose="020F0502020204030204" pitchFamily="34" charset="0"/>
              </a:rPr>
              <a:t>Información Visual</a:t>
            </a:r>
          </a:p>
        </p:txBody>
      </p:sp>
    </p:spTree>
    <p:extLst>
      <p:ext uri="{BB962C8B-B14F-4D97-AF65-F5344CB8AC3E}">
        <p14:creationId xmlns:p14="http://schemas.microsoft.com/office/powerpoint/2010/main" val="3926756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9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180127" y="426635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768727" y="458639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574455" y="4842722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principal</a:t>
            </a:r>
            <a:endParaRPr lang="" altLang="en-US" sz="1600" b="1" dirty="0"/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50E64F54-D275-4A74-9981-EB98AF60341F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6648" t="32171" r="59922" b="26298"/>
          <a:stretch/>
        </p:blipFill>
        <p:spPr bwMode="auto">
          <a:xfrm>
            <a:off x="69832" y="2509957"/>
            <a:ext cx="1439295" cy="22759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90E8E522-C311-47E2-84CD-6DEF04D9EEC2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 b="47524"/>
          <a:stretch/>
        </p:blipFill>
        <p:spPr bwMode="auto">
          <a:xfrm>
            <a:off x="6774660" y="3679161"/>
            <a:ext cx="5063940" cy="29577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9" name="Marcador de contenido 12">
            <a:extLst>
              <a:ext uri="{FF2B5EF4-FFF2-40B4-BE49-F238E27FC236}">
                <a16:creationId xmlns:a16="http://schemas.microsoft.com/office/drawing/2014/main" id="{3F95547B-7227-48B9-B7B0-3D87B8155A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733" y="842557"/>
            <a:ext cx="5214298" cy="2950819"/>
          </a:xfrm>
          <a:prstGeom prst="rect">
            <a:avLst/>
          </a:prstGeom>
        </p:spPr>
      </p:pic>
      <p:sp>
        <p:nvSpPr>
          <p:cNvPr id="40" name="Rectángulo 39">
            <a:extLst>
              <a:ext uri="{FF2B5EF4-FFF2-40B4-BE49-F238E27FC236}">
                <a16:creationId xmlns:a16="http://schemas.microsoft.com/office/drawing/2014/main" id="{1306A784-825B-48D7-AD48-372E800704B9}"/>
              </a:ext>
            </a:extLst>
          </p:cNvPr>
          <p:cNvSpPr/>
          <p:nvPr/>
        </p:nvSpPr>
        <p:spPr>
          <a:xfrm>
            <a:off x="155497" y="2970577"/>
            <a:ext cx="1251870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343D259C-099F-47F7-ABC4-D13CE1C4A390}"/>
              </a:ext>
            </a:extLst>
          </p:cNvPr>
          <p:cNvSpPr/>
          <p:nvPr/>
        </p:nvSpPr>
        <p:spPr>
          <a:xfrm>
            <a:off x="126004" y="3527653"/>
            <a:ext cx="1251870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17C075C7-C8BF-49C1-9481-670824D54D07}"/>
              </a:ext>
            </a:extLst>
          </p:cNvPr>
          <p:cNvSpPr/>
          <p:nvPr/>
        </p:nvSpPr>
        <p:spPr>
          <a:xfrm>
            <a:off x="136042" y="4099307"/>
            <a:ext cx="1251870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3" name="Imagen 42">
            <a:extLst>
              <a:ext uri="{FF2B5EF4-FFF2-40B4-BE49-F238E27FC236}">
                <a16:creationId xmlns:a16="http://schemas.microsoft.com/office/drawing/2014/main" id="{B9A854EC-1DF7-4E6B-9BE5-307728733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484" y="1486024"/>
            <a:ext cx="7563286" cy="4280132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33C91F8E-CCD9-49FE-8718-9337091717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5" t="14296" r="2671"/>
          <a:stretch/>
        </p:blipFill>
        <p:spPr>
          <a:xfrm>
            <a:off x="1995422" y="1302814"/>
            <a:ext cx="8716108" cy="456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42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1" grpId="0" animBg="1"/>
      <p:bldP spid="41" grpId="1" animBg="1"/>
      <p:bldP spid="4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180127" y="426635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768727" y="458639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574455" y="4842722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principal</a:t>
            </a:r>
            <a:endParaRPr lang="" altLang="en-US" sz="1600" b="1" dirty="0"/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50E64F54-D275-4A74-9981-EB98AF60341F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4028" t="1386" r="37686" b="1394"/>
          <a:stretch/>
        </p:blipFill>
        <p:spPr bwMode="auto">
          <a:xfrm>
            <a:off x="37907" y="924891"/>
            <a:ext cx="4103077" cy="53276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5" name="Rectángulo 44">
            <a:extLst>
              <a:ext uri="{FF2B5EF4-FFF2-40B4-BE49-F238E27FC236}">
                <a16:creationId xmlns:a16="http://schemas.microsoft.com/office/drawing/2014/main" id="{72978EE4-CCE9-4F2F-B6B9-A6627E2D4D91}"/>
              </a:ext>
            </a:extLst>
          </p:cNvPr>
          <p:cNvSpPr/>
          <p:nvPr/>
        </p:nvSpPr>
        <p:spPr>
          <a:xfrm>
            <a:off x="122090" y="1023333"/>
            <a:ext cx="2004430" cy="6210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1E6400F2-9247-4BF2-BCFC-4AE43717B333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333" t="5928" r="10578" b="5494"/>
          <a:stretch/>
        </p:blipFill>
        <p:spPr bwMode="auto">
          <a:xfrm>
            <a:off x="5097871" y="1686827"/>
            <a:ext cx="5709105" cy="34843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4" name="Rectángulo 33">
            <a:extLst>
              <a:ext uri="{FF2B5EF4-FFF2-40B4-BE49-F238E27FC236}">
                <a16:creationId xmlns:a16="http://schemas.microsoft.com/office/drawing/2014/main" id="{7CC1F883-4EBD-458E-99FF-B332C67E4E59}"/>
              </a:ext>
            </a:extLst>
          </p:cNvPr>
          <p:cNvSpPr/>
          <p:nvPr/>
        </p:nvSpPr>
        <p:spPr>
          <a:xfrm>
            <a:off x="7750792" y="2882520"/>
            <a:ext cx="1355863" cy="437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6BF0B930-7D25-47E8-970E-7909E2CEB907}"/>
              </a:ext>
            </a:extLst>
          </p:cNvPr>
          <p:cNvSpPr/>
          <p:nvPr/>
        </p:nvSpPr>
        <p:spPr>
          <a:xfrm>
            <a:off x="9119251" y="2325126"/>
            <a:ext cx="1485989" cy="93264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0B891CEA-C5C3-43A0-ACFE-85BE5B2025D6}"/>
              </a:ext>
            </a:extLst>
          </p:cNvPr>
          <p:cNvSpPr/>
          <p:nvPr/>
        </p:nvSpPr>
        <p:spPr>
          <a:xfrm>
            <a:off x="7784132" y="3745440"/>
            <a:ext cx="1355863" cy="437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531E4238-82B2-425D-BE64-B0C53DF889EE}"/>
              </a:ext>
            </a:extLst>
          </p:cNvPr>
          <p:cNvSpPr/>
          <p:nvPr/>
        </p:nvSpPr>
        <p:spPr>
          <a:xfrm>
            <a:off x="9139995" y="3266167"/>
            <a:ext cx="1485989" cy="93264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C97ABC13-F6AF-4EBD-9A65-3D02A361B288}"/>
              </a:ext>
            </a:extLst>
          </p:cNvPr>
          <p:cNvSpPr/>
          <p:nvPr/>
        </p:nvSpPr>
        <p:spPr>
          <a:xfrm>
            <a:off x="7834329" y="4639704"/>
            <a:ext cx="1355863" cy="437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98694301-DC3E-4089-AEA6-9AB159FBF843}"/>
              </a:ext>
            </a:extLst>
          </p:cNvPr>
          <p:cNvSpPr/>
          <p:nvPr/>
        </p:nvSpPr>
        <p:spPr>
          <a:xfrm>
            <a:off x="9146408" y="4171680"/>
            <a:ext cx="1485989" cy="93264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1228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Implementación de LVR</a:t>
            </a:r>
            <a:endParaRPr lang="" altLang="en-US" sz="1600" b="1" dirty="0"/>
          </a:p>
        </p:txBody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781" t="702" r="17115" b="2828"/>
          <a:stretch>
            <a:fillRect/>
          </a:stretch>
        </p:blipFill>
        <p:spPr>
          <a:xfrm>
            <a:off x="2436850" y="1277531"/>
            <a:ext cx="7156790" cy="469542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EF3B76D3-0A8E-4233-8B35-AE5F34C38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2" y="2473521"/>
            <a:ext cx="1921581" cy="244213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129CB0E-A9EA-416D-920A-79C3461BA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619" y="2599186"/>
            <a:ext cx="1704614" cy="1707289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E6B1B751-46CC-478B-AC5D-8DC0876B2C38}"/>
              </a:ext>
            </a:extLst>
          </p:cNvPr>
          <p:cNvCxnSpPr>
            <a:stCxn id="34" idx="3"/>
          </p:cNvCxnSpPr>
          <p:nvPr/>
        </p:nvCxnSpPr>
        <p:spPr>
          <a:xfrm flipV="1">
            <a:off x="2078153" y="3694586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F4133C35-72CD-4570-8B7D-98C33002B9AD}"/>
              </a:ext>
            </a:extLst>
          </p:cNvPr>
          <p:cNvCxnSpPr/>
          <p:nvPr/>
        </p:nvCxnSpPr>
        <p:spPr>
          <a:xfrm flipV="1">
            <a:off x="9555667" y="3652380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9A82C625-C708-41A3-99A0-B1BF352260A1}"/>
              </a:ext>
            </a:extLst>
          </p:cNvPr>
          <p:cNvSpPr/>
          <p:nvPr/>
        </p:nvSpPr>
        <p:spPr>
          <a:xfrm>
            <a:off x="2580480" y="1044000"/>
            <a:ext cx="6972372" cy="5106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5654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ustomShape 1"/>
          <p:cNvSpPr/>
          <p:nvPr/>
        </p:nvSpPr>
        <p:spPr>
          <a:xfrm>
            <a:off x="1204560" y="4687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" name="CustomShape 2"/>
          <p:cNvSpPr/>
          <p:nvPr/>
        </p:nvSpPr>
        <p:spPr>
          <a:xfrm>
            <a:off x="2126520" y="51879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" name="CustomShape 3"/>
          <p:cNvSpPr/>
          <p:nvPr/>
        </p:nvSpPr>
        <p:spPr>
          <a:xfrm>
            <a:off x="282960" y="52063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" name="CustomShape 4"/>
          <p:cNvSpPr/>
          <p:nvPr/>
        </p:nvSpPr>
        <p:spPr>
          <a:xfrm>
            <a:off x="1204560" y="57074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" name="CustomShape 5"/>
          <p:cNvSpPr/>
          <p:nvPr/>
        </p:nvSpPr>
        <p:spPr>
          <a:xfrm>
            <a:off x="3029040" y="42087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" name="CustomShape 6"/>
          <p:cNvSpPr/>
          <p:nvPr/>
        </p:nvSpPr>
        <p:spPr>
          <a:xfrm>
            <a:off x="3617640" y="45288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" name="CustomShape 7"/>
          <p:cNvSpPr/>
          <p:nvPr/>
        </p:nvSpPr>
        <p:spPr>
          <a:xfrm>
            <a:off x="2440440" y="45403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" name="CustomShape 8"/>
          <p:cNvSpPr/>
          <p:nvPr/>
        </p:nvSpPr>
        <p:spPr>
          <a:xfrm>
            <a:off x="3029040" y="48603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" name="CustomShape 9"/>
          <p:cNvSpPr/>
          <p:nvPr/>
        </p:nvSpPr>
        <p:spPr>
          <a:xfrm rot="10800000">
            <a:off x="11218680" y="2023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" name="CustomShape 10"/>
          <p:cNvSpPr/>
          <p:nvPr/>
        </p:nvSpPr>
        <p:spPr>
          <a:xfrm rot="10800000">
            <a:off x="10297080" y="15220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CustomShape 12"/>
          <p:cNvSpPr/>
          <p:nvPr/>
        </p:nvSpPr>
        <p:spPr>
          <a:xfrm rot="10800000">
            <a:off x="11218680" y="1002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" name="CustomShape 13"/>
          <p:cNvSpPr/>
          <p:nvPr/>
        </p:nvSpPr>
        <p:spPr>
          <a:xfrm rot="10800000">
            <a:off x="9394200" y="25016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CustomShape 14"/>
          <p:cNvSpPr/>
          <p:nvPr/>
        </p:nvSpPr>
        <p:spPr>
          <a:xfrm rot="10800000">
            <a:off x="8805600" y="21816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CustomShape 15"/>
          <p:cNvSpPr/>
          <p:nvPr/>
        </p:nvSpPr>
        <p:spPr>
          <a:xfrm rot="10800000">
            <a:off x="9982800" y="2169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CustomShape 16"/>
          <p:cNvSpPr/>
          <p:nvPr/>
        </p:nvSpPr>
        <p:spPr>
          <a:xfrm rot="10800000">
            <a:off x="9394200" y="1849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" name="CustomShape 17"/>
          <p:cNvSpPr/>
          <p:nvPr/>
        </p:nvSpPr>
        <p:spPr>
          <a:xfrm>
            <a:off x="7223040" y="37764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CustomShape 18"/>
          <p:cNvSpPr/>
          <p:nvPr/>
        </p:nvSpPr>
        <p:spPr>
          <a:xfrm>
            <a:off x="8560080" y="45032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19"/>
          <p:cNvSpPr/>
          <p:nvPr/>
        </p:nvSpPr>
        <p:spPr>
          <a:xfrm>
            <a:off x="5886000" y="45298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20"/>
          <p:cNvSpPr/>
          <p:nvPr/>
        </p:nvSpPr>
        <p:spPr>
          <a:xfrm>
            <a:off x="7223040" y="52567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21"/>
          <p:cNvSpPr/>
          <p:nvPr/>
        </p:nvSpPr>
        <p:spPr>
          <a:xfrm>
            <a:off x="9869400" y="308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22"/>
          <p:cNvSpPr/>
          <p:nvPr/>
        </p:nvSpPr>
        <p:spPr>
          <a:xfrm>
            <a:off x="10723320" y="354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CustomShape 23"/>
          <p:cNvSpPr/>
          <p:nvPr/>
        </p:nvSpPr>
        <p:spPr>
          <a:xfrm>
            <a:off x="9015840" y="35640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24"/>
          <p:cNvSpPr/>
          <p:nvPr/>
        </p:nvSpPr>
        <p:spPr>
          <a:xfrm>
            <a:off x="9869400" y="40280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CustomShape 25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CustomShape 26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INTRODUCCIÓN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27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Line 28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CustomShape 29"/>
          <p:cNvSpPr/>
          <p:nvPr/>
        </p:nvSpPr>
        <p:spPr>
          <a:xfrm rot="10800000" flipV="1">
            <a:off x="10998250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30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31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CustomShape 32"/>
          <p:cNvSpPr/>
          <p:nvPr/>
        </p:nvSpPr>
        <p:spPr>
          <a:xfrm>
            <a:off x="2397240" y="775800"/>
            <a:ext cx="7585200" cy="481680"/>
          </a:xfrm>
          <a:prstGeom prst="bracketPair">
            <a:avLst>
              <a:gd name="adj" fmla="val 16667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Robótica Industrial Historia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264240" y="1522080"/>
            <a:ext cx="768600" cy="768600"/>
          </a:xfrm>
          <a:prstGeom prst="rect">
            <a:avLst/>
          </a:prstGeom>
          <a:ln>
            <a:noFill/>
          </a:ln>
        </p:spPr>
      </p:pic>
      <p:sp>
        <p:nvSpPr>
          <p:cNvPr id="102" name="CustomShape 33"/>
          <p:cNvSpPr/>
          <p:nvPr/>
        </p:nvSpPr>
        <p:spPr>
          <a:xfrm>
            <a:off x="1204560" y="1548000"/>
            <a:ext cx="21852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El primer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Robot Industrial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 desde 1948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3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567000" y="2703960"/>
            <a:ext cx="2280600" cy="1794960"/>
          </a:xfrm>
          <a:prstGeom prst="rect">
            <a:avLst/>
          </a:prstGeom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</p:pic>
      <p:pic>
        <p:nvPicPr>
          <p:cNvPr id="104" name="Picture 12"/>
          <p:cNvPicPr/>
          <p:nvPr/>
        </p:nvPicPr>
        <p:blipFill>
          <a:blip r:embed="rId5"/>
          <a:stretch>
            <a:fillRect/>
          </a:stretch>
        </p:blipFill>
        <p:spPr>
          <a:xfrm>
            <a:off x="4027320" y="4208760"/>
            <a:ext cx="749520" cy="749520"/>
          </a:xfrm>
          <a:prstGeom prst="rect">
            <a:avLst/>
          </a:prstGeom>
          <a:ln>
            <a:noFill/>
          </a:ln>
        </p:spPr>
      </p:pic>
      <p:sp>
        <p:nvSpPr>
          <p:cNvPr id="105" name="CustomShape 34"/>
          <p:cNvSpPr/>
          <p:nvPr/>
        </p:nvSpPr>
        <p:spPr>
          <a:xfrm>
            <a:off x="307800" y="4611240"/>
            <a:ext cx="25398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George Devol y Joseph Engelberger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35"/>
          <p:cNvSpPr/>
          <p:nvPr/>
        </p:nvSpPr>
        <p:spPr>
          <a:xfrm>
            <a:off x="3390120" y="4928760"/>
            <a:ext cx="25452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Patentaron el primer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robot Industrial llamado UNIMATE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36"/>
          <p:cNvSpPr/>
          <p:nvPr/>
        </p:nvSpPr>
        <p:spPr>
          <a:xfrm>
            <a:off x="3161160" y="5850720"/>
            <a:ext cx="35136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Acuñando además el término automatización.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8" name="Picture 34"/>
          <p:cNvPicPr/>
          <p:nvPr/>
        </p:nvPicPr>
        <p:blipFill>
          <a:blip r:embed="rId6"/>
          <a:stretch>
            <a:fillRect/>
          </a:stretch>
        </p:blipFill>
        <p:spPr>
          <a:xfrm>
            <a:off x="6539760" y="1936080"/>
            <a:ext cx="4470120" cy="2923920"/>
          </a:xfrm>
          <a:prstGeom prst="rect">
            <a:avLst/>
          </a:prstGeom>
          <a:ln>
            <a:noFill/>
          </a:ln>
        </p:spPr>
      </p:pic>
      <p:sp>
        <p:nvSpPr>
          <p:cNvPr id="109" name="CustomShape 37"/>
          <p:cNvSpPr/>
          <p:nvPr/>
        </p:nvSpPr>
        <p:spPr>
          <a:xfrm>
            <a:off x="6970320" y="5014440"/>
            <a:ext cx="36457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Robots UNIMATE instalados en una fabrica Japonesa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33705" t="23099" r="48351" b="52651"/>
          <a:stretch/>
        </p:blipFill>
        <p:spPr>
          <a:xfrm>
            <a:off x="1380905" y="348785"/>
            <a:ext cx="1644166" cy="1180315"/>
          </a:xfrm>
          <a:prstGeom prst="rect">
            <a:avLst/>
          </a:prstGeom>
        </p:spPr>
      </p:pic>
      <p:sp>
        <p:nvSpPr>
          <p:cNvPr id="43" name="Text Box 4">
            <a:extLst>
              <a:ext uri="{FF2B5EF4-FFF2-40B4-BE49-F238E27FC236}">
                <a16:creationId xmlns:a16="http://schemas.microsoft.com/office/drawing/2014/main" id="{13BCBE4C-5B71-4F1F-B4D7-B8F1A801EB24}"/>
              </a:ext>
            </a:extLst>
          </p:cNvPr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Modelos de Robots</a:t>
            </a:r>
            <a:endParaRPr lang="" altLang="en-US" sz="1600" b="1" dirty="0"/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939A8FEA-B96E-4559-8C2F-BC5720B9563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85" y="3258164"/>
            <a:ext cx="5363210" cy="1592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F0B37941-6739-4039-8259-B8F9E996F23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82" y="4656799"/>
            <a:ext cx="5479415" cy="1917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3DDCBED3-48DB-41BF-A748-A6F65DD2EF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928134"/>
              </p:ext>
            </p:extLst>
          </p:nvPr>
        </p:nvGraphicFramePr>
        <p:xfrm>
          <a:off x="6096000" y="982241"/>
          <a:ext cx="4782606" cy="53720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41274">
                  <a:extLst>
                    <a:ext uri="{9D8B030D-6E8A-4147-A177-3AD203B41FA5}">
                      <a16:colId xmlns:a16="http://schemas.microsoft.com/office/drawing/2014/main" val="3622576088"/>
                    </a:ext>
                  </a:extLst>
                </a:gridCol>
                <a:gridCol w="830739">
                  <a:extLst>
                    <a:ext uri="{9D8B030D-6E8A-4147-A177-3AD203B41FA5}">
                      <a16:colId xmlns:a16="http://schemas.microsoft.com/office/drawing/2014/main" val="3655793572"/>
                    </a:ext>
                  </a:extLst>
                </a:gridCol>
                <a:gridCol w="345076">
                  <a:extLst>
                    <a:ext uri="{9D8B030D-6E8A-4147-A177-3AD203B41FA5}">
                      <a16:colId xmlns:a16="http://schemas.microsoft.com/office/drawing/2014/main" val="1059139464"/>
                    </a:ext>
                  </a:extLst>
                </a:gridCol>
                <a:gridCol w="902629">
                  <a:extLst>
                    <a:ext uri="{9D8B030D-6E8A-4147-A177-3AD203B41FA5}">
                      <a16:colId xmlns:a16="http://schemas.microsoft.com/office/drawing/2014/main" val="2431342535"/>
                    </a:ext>
                  </a:extLst>
                </a:gridCol>
                <a:gridCol w="981444">
                  <a:extLst>
                    <a:ext uri="{9D8B030D-6E8A-4147-A177-3AD203B41FA5}">
                      <a16:colId xmlns:a16="http://schemas.microsoft.com/office/drawing/2014/main" val="147742203"/>
                    </a:ext>
                  </a:extLst>
                </a:gridCol>
                <a:gridCol w="981444">
                  <a:extLst>
                    <a:ext uri="{9D8B030D-6E8A-4147-A177-3AD203B41FA5}">
                      <a16:colId xmlns:a16="http://schemas.microsoft.com/office/drawing/2014/main" val="2461879699"/>
                    </a:ext>
                  </a:extLst>
                </a:gridCol>
              </a:tblGrid>
              <a:tr h="240259">
                <a:tc grid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Posiciones de Robot en ROS Contra Robot en ABB Robot Studio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8147326"/>
                  </a:ext>
                </a:extLst>
              </a:tr>
              <a:tr h="1027804">
                <a:tc rowSpan="2">
                  <a:txBody>
                    <a:bodyPr/>
                    <a:lstStyle/>
                    <a:p>
                      <a:pPr marL="71755" marR="7175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Joints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vert="vert2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ROS y Robot Studio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marL="71755" marR="7175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Coordenadas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vert="vert2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Posición del TCP en ROS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Posición del TCP en Robot Studio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Error de Posición del TCP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extLst>
                  <a:ext uri="{0D108BD9-81ED-4DB2-BD59-A6C34878D82A}">
                    <a16:rowId xmlns:a16="http://schemas.microsoft.com/office/drawing/2014/main" val="1485022905"/>
                  </a:ext>
                </a:extLst>
              </a:tr>
              <a:tr h="761937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Angulo en Grados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Distancia en Metros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Distancia en Metros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Error en Metros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extLst>
                  <a:ext uri="{0D108BD9-81ED-4DB2-BD59-A6C34878D82A}">
                    <a16:rowId xmlns:a16="http://schemas.microsoft.com/office/drawing/2014/main" val="4181972228"/>
                  </a:ext>
                </a:extLst>
              </a:tr>
              <a:tr h="248185">
                <a:tc grid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Pose 1 Robot IRB2600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620193"/>
                  </a:ext>
                </a:extLst>
              </a:tr>
              <a:tr h="2402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1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-82.61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X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0.228112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0.22815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0.000038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extLst>
                  <a:ext uri="{0D108BD9-81ED-4DB2-BD59-A6C34878D82A}">
                    <a16:rowId xmlns:a16="http://schemas.microsoft.com/office/drawing/2014/main" val="2315924415"/>
                  </a:ext>
                </a:extLst>
              </a:tr>
              <a:tr h="2356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2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35.43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510677"/>
                  </a:ext>
                </a:extLst>
              </a:tr>
              <a:tr h="2402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3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-0.14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Y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-1.2978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-1.29784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0.00004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extLst>
                  <a:ext uri="{0D108BD9-81ED-4DB2-BD59-A6C34878D82A}">
                    <a16:rowId xmlns:a16="http://schemas.microsoft.com/office/drawing/2014/main" val="1886124272"/>
                  </a:ext>
                </a:extLst>
              </a:tr>
              <a:tr h="2402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4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83.09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015242"/>
                  </a:ext>
                </a:extLst>
              </a:tr>
              <a:tr h="2356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5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44.64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Z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0.609155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0.60912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0.000035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extLst>
                  <a:ext uri="{0D108BD9-81ED-4DB2-BD59-A6C34878D82A}">
                    <a16:rowId xmlns:a16="http://schemas.microsoft.com/office/drawing/2014/main" val="3170840265"/>
                  </a:ext>
                </a:extLst>
              </a:tr>
              <a:tr h="2402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6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160.0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535471"/>
                  </a:ext>
                </a:extLst>
              </a:tr>
              <a:tr h="229282">
                <a:tc grid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Pose 2 Robot IRB2600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1544818"/>
                  </a:ext>
                </a:extLst>
              </a:tr>
              <a:tr h="2402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1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84.35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X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-0.0200323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-0.02004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0.0000077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extLst>
                  <a:ext uri="{0D108BD9-81ED-4DB2-BD59-A6C34878D82A}">
                    <a16:rowId xmlns:a16="http://schemas.microsoft.com/office/drawing/2014/main" val="2326100408"/>
                  </a:ext>
                </a:extLst>
              </a:tr>
              <a:tr h="2356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2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-66.01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400116"/>
                  </a:ext>
                </a:extLst>
              </a:tr>
              <a:tr h="2402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3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39.28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Y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0.229933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0.22983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0.000103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extLst>
                  <a:ext uri="{0D108BD9-81ED-4DB2-BD59-A6C34878D82A}">
                    <a16:rowId xmlns:a16="http://schemas.microsoft.com/office/drawing/2014/main" val="439763420"/>
                  </a:ext>
                </a:extLst>
              </a:tr>
              <a:tr h="2402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4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-71.50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032942"/>
                  </a:ext>
                </a:extLst>
              </a:tr>
              <a:tr h="2356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5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-31.88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Z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1.23508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1.23515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0.00007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extLst>
                  <a:ext uri="{0D108BD9-81ED-4DB2-BD59-A6C34878D82A}">
                    <a16:rowId xmlns:a16="http://schemas.microsoft.com/office/drawing/2014/main" val="1107872410"/>
                  </a:ext>
                </a:extLst>
              </a:tr>
              <a:tr h="2402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6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 dirty="0">
                          <a:effectLst/>
                        </a:rPr>
                        <a:t>160.0</a:t>
                      </a:r>
                      <a:endParaRPr lang="es-E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153458"/>
                  </a:ext>
                </a:extLst>
              </a:tr>
            </a:tbl>
          </a:graphicData>
        </a:graphic>
      </p:graphicFrame>
      <p:pic>
        <p:nvPicPr>
          <p:cNvPr id="49" name="Imagen 48" descr="Selection_207">
            <a:extLst>
              <a:ext uri="{FF2B5EF4-FFF2-40B4-BE49-F238E27FC236}">
                <a16:creationId xmlns:a16="http://schemas.microsoft.com/office/drawing/2014/main" id="{58B564F3-84EB-406C-A993-2057CE389CB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5690" y="1774808"/>
            <a:ext cx="4474845" cy="1177290"/>
          </a:xfrm>
          <a:prstGeom prst="rect">
            <a:avLst/>
          </a:prstGeom>
          <a:ln w="19050">
            <a:solidFill>
              <a:schemeClr val="accent1"/>
            </a:solidFill>
          </a:ln>
          <a:effectLst>
            <a:softEdge rad="31750"/>
          </a:effectLst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94D6928E-1029-4B47-BABF-69A9F3D8C69A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6" t="17831"/>
          <a:stretch/>
        </p:blipFill>
        <p:spPr bwMode="auto">
          <a:xfrm>
            <a:off x="4620562" y="1739441"/>
            <a:ext cx="1490907" cy="11772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EB30F3A-5F6A-4D12-AE0A-10E3CEC178B9}"/>
              </a:ext>
            </a:extLst>
          </p:cNvPr>
          <p:cNvSpPr txBox="1"/>
          <p:nvPr/>
        </p:nvSpPr>
        <p:spPr>
          <a:xfrm>
            <a:off x="3798939" y="1220898"/>
            <a:ext cx="225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URDF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7974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Implementación de LVR</a:t>
            </a:r>
            <a:endParaRPr lang="" altLang="en-US" sz="1600" b="1" dirty="0"/>
          </a:p>
        </p:txBody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781" t="702" r="17115" b="2828"/>
          <a:stretch>
            <a:fillRect/>
          </a:stretch>
        </p:blipFill>
        <p:spPr>
          <a:xfrm>
            <a:off x="2436850" y="1277531"/>
            <a:ext cx="7156790" cy="469542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EF3B76D3-0A8E-4233-8B35-AE5F34C38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2" y="2473521"/>
            <a:ext cx="1921581" cy="244213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129CB0E-A9EA-416D-920A-79C3461BA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619" y="2599186"/>
            <a:ext cx="1704614" cy="1707289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E6B1B751-46CC-478B-AC5D-8DC0876B2C38}"/>
              </a:ext>
            </a:extLst>
          </p:cNvPr>
          <p:cNvCxnSpPr>
            <a:stCxn id="34" idx="3"/>
          </p:cNvCxnSpPr>
          <p:nvPr/>
        </p:nvCxnSpPr>
        <p:spPr>
          <a:xfrm flipV="1">
            <a:off x="2078153" y="3694586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F4133C35-72CD-4570-8B7D-98C33002B9AD}"/>
              </a:ext>
            </a:extLst>
          </p:cNvPr>
          <p:cNvCxnSpPr/>
          <p:nvPr/>
        </p:nvCxnSpPr>
        <p:spPr>
          <a:xfrm flipV="1">
            <a:off x="9555667" y="3652380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9A82C625-C708-41A3-99A0-B1BF352260A1}"/>
              </a:ext>
            </a:extLst>
          </p:cNvPr>
          <p:cNvSpPr/>
          <p:nvPr/>
        </p:nvSpPr>
        <p:spPr>
          <a:xfrm>
            <a:off x="2580480" y="1044000"/>
            <a:ext cx="6972372" cy="5106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3280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310484" y="1625271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407964" y="2604471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819364" y="2284791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996564" y="2272911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407964" y="1952871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5123" t="36474" r="18139" b="30131"/>
          <a:stretch/>
        </p:blipFill>
        <p:spPr>
          <a:xfrm>
            <a:off x="611559" y="925559"/>
            <a:ext cx="3366261" cy="1625400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025AD298-6CEC-4033-B7F5-CDDCBA1863FE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889" t="13242" r="3333" b="9665"/>
          <a:stretch/>
        </p:blipFill>
        <p:spPr bwMode="auto">
          <a:xfrm>
            <a:off x="13910" y="2982600"/>
            <a:ext cx="5149750" cy="26668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0" name="Rectángulo 39">
            <a:extLst>
              <a:ext uri="{FF2B5EF4-FFF2-40B4-BE49-F238E27FC236}">
                <a16:creationId xmlns:a16="http://schemas.microsoft.com/office/drawing/2014/main" id="{768A1FA0-73B5-4CB7-B200-3402F4D8BBE8}"/>
              </a:ext>
            </a:extLst>
          </p:cNvPr>
          <p:cNvSpPr/>
          <p:nvPr/>
        </p:nvSpPr>
        <p:spPr>
          <a:xfrm>
            <a:off x="608387" y="3778200"/>
            <a:ext cx="978133" cy="11196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AF68D68B-146C-4A8D-AAF4-BE630CB41C20}"/>
              </a:ext>
            </a:extLst>
          </p:cNvPr>
          <p:cNvSpPr/>
          <p:nvPr/>
        </p:nvSpPr>
        <p:spPr>
          <a:xfrm>
            <a:off x="2901937" y="2934719"/>
            <a:ext cx="1906546" cy="8374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BA68C580-69CE-4633-9F0B-8F156BE29BC3}"/>
              </a:ext>
            </a:extLst>
          </p:cNvPr>
          <p:cNvSpPr/>
          <p:nvPr/>
        </p:nvSpPr>
        <p:spPr>
          <a:xfrm>
            <a:off x="2928173" y="4676760"/>
            <a:ext cx="1906546" cy="88439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6B5D43C5-1D60-48D3-9235-0257C9FC06D3}"/>
              </a:ext>
            </a:extLst>
          </p:cNvPr>
          <p:cNvSpPr/>
          <p:nvPr/>
        </p:nvSpPr>
        <p:spPr>
          <a:xfrm>
            <a:off x="1673176" y="3791752"/>
            <a:ext cx="978133" cy="11196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6" name="Imagen 45">
            <a:extLst>
              <a:ext uri="{FF2B5EF4-FFF2-40B4-BE49-F238E27FC236}">
                <a16:creationId xmlns:a16="http://schemas.microsoft.com/office/drawing/2014/main" id="{925F0B7E-7429-4320-B1D7-1D025684B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300" y="2494216"/>
            <a:ext cx="6484547" cy="3669664"/>
          </a:xfrm>
          <a:prstGeom prst="rect">
            <a:avLst/>
          </a:prstGeom>
        </p:spPr>
      </p:pic>
      <p:sp>
        <p:nvSpPr>
          <p:cNvPr id="38" name="Rectángulo 37">
            <a:extLst>
              <a:ext uri="{FF2B5EF4-FFF2-40B4-BE49-F238E27FC236}">
                <a16:creationId xmlns:a16="http://schemas.microsoft.com/office/drawing/2014/main" id="{9F21A455-DC30-4877-BACA-1EFCA34EEACC}"/>
              </a:ext>
            </a:extLst>
          </p:cNvPr>
          <p:cNvSpPr/>
          <p:nvPr/>
        </p:nvSpPr>
        <p:spPr>
          <a:xfrm>
            <a:off x="5291133" y="5498083"/>
            <a:ext cx="6422659" cy="54571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Text Box 4">
            <a:extLst>
              <a:ext uri="{FF2B5EF4-FFF2-40B4-BE49-F238E27FC236}">
                <a16:creationId xmlns:a16="http://schemas.microsoft.com/office/drawing/2014/main" id="{13BCBE4C-5B71-4F1F-B4D7-B8F1A801EB24}"/>
              </a:ext>
            </a:extLst>
          </p:cNvPr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Modelación de Robots</a:t>
            </a:r>
            <a:endParaRPr lang="" altLang="en-US" sz="1600" b="1" dirty="0"/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0224EB16-E7E4-4864-8644-AC3EC2E6390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817" y="590226"/>
            <a:ext cx="6453747" cy="252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Rectángulo 47">
            <a:extLst>
              <a:ext uri="{FF2B5EF4-FFF2-40B4-BE49-F238E27FC236}">
                <a16:creationId xmlns:a16="http://schemas.microsoft.com/office/drawing/2014/main" id="{094C9390-24D5-4BA5-AB53-EB0D98CD884E}"/>
              </a:ext>
            </a:extLst>
          </p:cNvPr>
          <p:cNvSpPr/>
          <p:nvPr/>
        </p:nvSpPr>
        <p:spPr>
          <a:xfrm>
            <a:off x="5293237" y="1065424"/>
            <a:ext cx="1556594" cy="115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C4192D92-83F2-4FBB-A347-43090F462C07}"/>
              </a:ext>
            </a:extLst>
          </p:cNvPr>
          <p:cNvSpPr/>
          <p:nvPr/>
        </p:nvSpPr>
        <p:spPr>
          <a:xfrm>
            <a:off x="6948365" y="949648"/>
            <a:ext cx="456559" cy="71549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8408A23C-9FD8-49B3-81D5-F64203765278}"/>
              </a:ext>
            </a:extLst>
          </p:cNvPr>
          <p:cNvSpPr/>
          <p:nvPr/>
        </p:nvSpPr>
        <p:spPr>
          <a:xfrm>
            <a:off x="7550157" y="1102315"/>
            <a:ext cx="1044755" cy="51876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1F71B86D-FC84-4254-A7DC-FC783B406E5A}"/>
              </a:ext>
            </a:extLst>
          </p:cNvPr>
          <p:cNvSpPr/>
          <p:nvPr/>
        </p:nvSpPr>
        <p:spPr>
          <a:xfrm>
            <a:off x="8658238" y="796191"/>
            <a:ext cx="720360" cy="82488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8F21BF05-26A7-49ED-BB8D-C235798F5628}"/>
              </a:ext>
            </a:extLst>
          </p:cNvPr>
          <p:cNvSpPr/>
          <p:nvPr/>
        </p:nvSpPr>
        <p:spPr>
          <a:xfrm>
            <a:off x="9428179" y="877371"/>
            <a:ext cx="872380" cy="71706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AD506506-EF11-46A4-A6AE-36D7F519FDB8}"/>
              </a:ext>
            </a:extLst>
          </p:cNvPr>
          <p:cNvSpPr/>
          <p:nvPr/>
        </p:nvSpPr>
        <p:spPr>
          <a:xfrm>
            <a:off x="10512784" y="580776"/>
            <a:ext cx="1283780" cy="100930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61A39855-8614-499D-8A30-706BEEE8CAFB}"/>
              </a:ext>
            </a:extLst>
          </p:cNvPr>
          <p:cNvSpPr/>
          <p:nvPr/>
        </p:nvSpPr>
        <p:spPr>
          <a:xfrm>
            <a:off x="10602614" y="1740048"/>
            <a:ext cx="872380" cy="71706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8AC3D6CC-2E9B-4DAB-829A-E32A967FF511}"/>
              </a:ext>
            </a:extLst>
          </p:cNvPr>
          <p:cNvSpPr/>
          <p:nvPr/>
        </p:nvSpPr>
        <p:spPr>
          <a:xfrm>
            <a:off x="9461717" y="1955217"/>
            <a:ext cx="1068358" cy="114389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5B2785BE-F41C-40F9-8FE6-F8AEBB43AF15}"/>
              </a:ext>
            </a:extLst>
          </p:cNvPr>
          <p:cNvSpPr/>
          <p:nvPr/>
        </p:nvSpPr>
        <p:spPr>
          <a:xfrm>
            <a:off x="8044850" y="1860197"/>
            <a:ext cx="1041543" cy="71706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BA509BD-0A87-4DE0-A2FE-CEE80AC96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7750" y="2491090"/>
            <a:ext cx="6635741" cy="357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40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4" grpId="0" animBg="1"/>
      <p:bldP spid="38" grpId="0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7" grpId="0" animBg="1"/>
      <p:bldP spid="57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Implementación de LVR</a:t>
            </a:r>
            <a:endParaRPr lang="" altLang="en-US" sz="1600" b="1" dirty="0"/>
          </a:p>
        </p:txBody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781" t="702" r="17115" b="2828"/>
          <a:stretch>
            <a:fillRect/>
          </a:stretch>
        </p:blipFill>
        <p:spPr>
          <a:xfrm>
            <a:off x="2436850" y="1277531"/>
            <a:ext cx="7156790" cy="469542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EF3B76D3-0A8E-4233-8B35-AE5F34C38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2" y="2473521"/>
            <a:ext cx="1921581" cy="244213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129CB0E-A9EA-416D-920A-79C3461BA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619" y="2599186"/>
            <a:ext cx="1704614" cy="1707289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E6B1B751-46CC-478B-AC5D-8DC0876B2C38}"/>
              </a:ext>
            </a:extLst>
          </p:cNvPr>
          <p:cNvCxnSpPr>
            <a:stCxn id="34" idx="3"/>
          </p:cNvCxnSpPr>
          <p:nvPr/>
        </p:nvCxnSpPr>
        <p:spPr>
          <a:xfrm flipV="1">
            <a:off x="2078153" y="3694586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F4133C35-72CD-4570-8B7D-98C33002B9AD}"/>
              </a:ext>
            </a:extLst>
          </p:cNvPr>
          <p:cNvCxnSpPr/>
          <p:nvPr/>
        </p:nvCxnSpPr>
        <p:spPr>
          <a:xfrm flipV="1">
            <a:off x="9445305" y="3652380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9A82C625-C708-41A3-99A0-B1BF352260A1}"/>
              </a:ext>
            </a:extLst>
          </p:cNvPr>
          <p:cNvSpPr/>
          <p:nvPr/>
        </p:nvSpPr>
        <p:spPr>
          <a:xfrm>
            <a:off x="2580480" y="1044000"/>
            <a:ext cx="6972372" cy="5106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550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320" t="14470" r="28284" b="44850"/>
          <a:stretch/>
        </p:blipFill>
        <p:spPr>
          <a:xfrm>
            <a:off x="637468" y="450224"/>
            <a:ext cx="2327016" cy="1980000"/>
          </a:xfrm>
          <a:prstGeom prst="rect">
            <a:avLst/>
          </a:prstGeom>
        </p:spPr>
      </p:pic>
      <p:sp>
        <p:nvSpPr>
          <p:cNvPr id="39" name="Rectángulo 38">
            <a:extLst>
              <a:ext uri="{FF2B5EF4-FFF2-40B4-BE49-F238E27FC236}">
                <a16:creationId xmlns:a16="http://schemas.microsoft.com/office/drawing/2014/main" id="{9FDC7BDF-BF26-4B80-A717-9C8C428B4080}"/>
              </a:ext>
            </a:extLst>
          </p:cNvPr>
          <p:cNvSpPr/>
          <p:nvPr/>
        </p:nvSpPr>
        <p:spPr>
          <a:xfrm>
            <a:off x="1891324" y="298059"/>
            <a:ext cx="1128240" cy="136558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71B614EC-5D76-49B8-BEA7-30B12BEEE0CB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6727" t="267" r="17861" b="2763"/>
          <a:stretch/>
        </p:blipFill>
        <p:spPr bwMode="auto">
          <a:xfrm>
            <a:off x="3894364" y="947880"/>
            <a:ext cx="5578569" cy="54224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4" name="Text Box 4">
            <a:extLst>
              <a:ext uri="{FF2B5EF4-FFF2-40B4-BE49-F238E27FC236}">
                <a16:creationId xmlns:a16="http://schemas.microsoft.com/office/drawing/2014/main" id="{8EA2D10D-12DC-45EE-AE7B-44958F2D127E}"/>
              </a:ext>
            </a:extLst>
          </p:cNvPr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Cinemática de Robots</a:t>
            </a:r>
            <a:endParaRPr lang="" altLang="en-US" sz="1600" b="1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517D459D-D62E-43C0-8933-E895D39A3F29}"/>
              </a:ext>
            </a:extLst>
          </p:cNvPr>
          <p:cNvPicPr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06" t="4273" r="2671" b="3589"/>
          <a:stretch/>
        </p:blipFill>
        <p:spPr bwMode="auto">
          <a:xfrm>
            <a:off x="3004441" y="1312244"/>
            <a:ext cx="8432759" cy="48567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F02B292F-A4AE-4530-97B9-9D44701BCD66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6727" t="268" r="46552" b="52473"/>
          <a:stretch/>
        </p:blipFill>
        <p:spPr bwMode="auto">
          <a:xfrm rot="2780265">
            <a:off x="5636782" y="448742"/>
            <a:ext cx="1435335" cy="14468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A5DC7B32-32A3-41F7-84BC-DA9F5B9A7BA8}"/>
              </a:ext>
            </a:extLst>
          </p:cNvPr>
          <p:cNvPicPr/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8" y="2642283"/>
            <a:ext cx="5486400" cy="39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B3F5910-BD79-49CC-8CB6-6FE976B940BF}"/>
              </a:ext>
            </a:extLst>
          </p:cNvPr>
          <p:cNvSpPr txBox="1"/>
          <p:nvPr/>
        </p:nvSpPr>
        <p:spPr>
          <a:xfrm>
            <a:off x="3089290" y="233928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NI" dirty="0"/>
              <a:t>Posición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2640ACFA-CAFE-4A39-832F-3D1E8E4CABC8}"/>
              </a:ext>
            </a:extLst>
          </p:cNvPr>
          <p:cNvSpPr txBox="1"/>
          <p:nvPr/>
        </p:nvSpPr>
        <p:spPr>
          <a:xfrm>
            <a:off x="8611469" y="1925639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NI" dirty="0"/>
              <a:t>Orientación</a:t>
            </a:r>
          </a:p>
        </p:txBody>
      </p:sp>
      <p:pic>
        <p:nvPicPr>
          <p:cNvPr id="40" name="Imagen 39">
            <a:extLst>
              <a:ext uri="{FF2B5EF4-FFF2-40B4-BE49-F238E27FC236}">
                <a16:creationId xmlns:a16="http://schemas.microsoft.com/office/drawing/2014/main" id="{232F4937-AB97-4CE6-A98A-E4C23430D45F}"/>
              </a:ext>
            </a:extLst>
          </p:cNvPr>
          <p:cNvPicPr/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945" y="2072714"/>
            <a:ext cx="5486400" cy="45148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F8CF5090-8A44-4593-BE64-C246DAA52E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907998"/>
              </p:ext>
            </p:extLst>
          </p:nvPr>
        </p:nvGraphicFramePr>
        <p:xfrm>
          <a:off x="201596" y="2771972"/>
          <a:ext cx="3580376" cy="39766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83178">
                  <a:extLst>
                    <a:ext uri="{9D8B030D-6E8A-4147-A177-3AD203B41FA5}">
                      <a16:colId xmlns:a16="http://schemas.microsoft.com/office/drawing/2014/main" val="1566437105"/>
                    </a:ext>
                  </a:extLst>
                </a:gridCol>
                <a:gridCol w="1997198">
                  <a:extLst>
                    <a:ext uri="{9D8B030D-6E8A-4147-A177-3AD203B41FA5}">
                      <a16:colId xmlns:a16="http://schemas.microsoft.com/office/drawing/2014/main" val="2573844966"/>
                    </a:ext>
                  </a:extLst>
                </a:gridCol>
              </a:tblGrid>
              <a:tr h="4363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Paquete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Categoría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extLst>
                  <a:ext uri="{0D108BD9-81ED-4DB2-BD59-A6C34878D82A}">
                    <a16:rowId xmlns:a16="http://schemas.microsoft.com/office/drawing/2014/main" val="2081001529"/>
                  </a:ext>
                </a:extLst>
              </a:tr>
              <a:tr h="66691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 err="1">
                          <a:effectLst/>
                        </a:rPr>
                        <a:t>Orocos_KDL</a:t>
                      </a:r>
                      <a:r>
                        <a:rPr lang="es-ES" sz="1000" dirty="0">
                          <a:effectLst/>
                        </a:rPr>
                        <a:t> 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Librería de Cinemática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extLst>
                  <a:ext uri="{0D108BD9-81ED-4DB2-BD59-A6C34878D82A}">
                    <a16:rowId xmlns:a16="http://schemas.microsoft.com/office/drawing/2014/main" val="2489074238"/>
                  </a:ext>
                </a:extLst>
              </a:tr>
              <a:tr h="43633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TF ROS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Librería de Transformaciones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extLst>
                  <a:ext uri="{0D108BD9-81ED-4DB2-BD59-A6C34878D82A}">
                    <a16:rowId xmlns:a16="http://schemas.microsoft.com/office/drawing/2014/main" val="1582192408"/>
                  </a:ext>
                </a:extLst>
              </a:tr>
              <a:tr h="43633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Reuleaux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Plugin de Rviz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extLst>
                  <a:ext uri="{0D108BD9-81ED-4DB2-BD59-A6C34878D82A}">
                    <a16:rowId xmlns:a16="http://schemas.microsoft.com/office/drawing/2014/main" val="1265686302"/>
                  </a:ext>
                </a:extLst>
              </a:tr>
              <a:tr h="66691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IkFast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Módulo de Open Rave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extLst>
                  <a:ext uri="{0D108BD9-81ED-4DB2-BD59-A6C34878D82A}">
                    <a16:rowId xmlns:a16="http://schemas.microsoft.com/office/drawing/2014/main" val="1931047909"/>
                  </a:ext>
                </a:extLst>
              </a:tr>
              <a:tr h="89749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RViz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Visor de datos 3D de ROS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extLst>
                  <a:ext uri="{0D108BD9-81ED-4DB2-BD59-A6C34878D82A}">
                    <a16:rowId xmlns:a16="http://schemas.microsoft.com/office/drawing/2014/main" val="2629530231"/>
                  </a:ext>
                </a:extLst>
              </a:tr>
              <a:tr h="43633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QCustomPlot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Librería de Gráficos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extLst>
                  <a:ext uri="{0D108BD9-81ED-4DB2-BD59-A6C34878D82A}">
                    <a16:rowId xmlns:a16="http://schemas.microsoft.com/office/drawing/2014/main" val="150956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9546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2" grpId="0"/>
      <p:bldP spid="3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320" t="14470" r="28284" b="44850"/>
          <a:stretch/>
        </p:blipFill>
        <p:spPr>
          <a:xfrm>
            <a:off x="637468" y="450224"/>
            <a:ext cx="2327016" cy="1980000"/>
          </a:xfrm>
          <a:prstGeom prst="rect">
            <a:avLst/>
          </a:prstGeom>
        </p:spPr>
      </p:pic>
      <p:sp>
        <p:nvSpPr>
          <p:cNvPr id="34" name="Text Box 4">
            <a:extLst>
              <a:ext uri="{FF2B5EF4-FFF2-40B4-BE49-F238E27FC236}">
                <a16:creationId xmlns:a16="http://schemas.microsoft.com/office/drawing/2014/main" id="{8EA2D10D-12DC-45EE-AE7B-44958F2D127E}"/>
              </a:ext>
            </a:extLst>
          </p:cNvPr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Cinemática de Robots</a:t>
            </a:r>
            <a:endParaRPr lang="" altLang="en-US" sz="1600" b="1" dirty="0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ED61F0C7-ACCD-455E-B970-F8A217C238CE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4713" t="268" r="18416" b="53505"/>
          <a:stretch/>
        </p:blipFill>
        <p:spPr bwMode="auto">
          <a:xfrm rot="18921525">
            <a:off x="5594940" y="467482"/>
            <a:ext cx="1818977" cy="17267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FADB7261-B4B5-4BF8-A32B-76DA93CE235A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6" t="17831"/>
          <a:stretch/>
        </p:blipFill>
        <p:spPr bwMode="auto">
          <a:xfrm>
            <a:off x="115787" y="2578257"/>
            <a:ext cx="1770480" cy="130908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3473155-1729-4237-90BA-5DA2D22B413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6" t="18965" r="23141" b="10047"/>
          <a:stretch/>
        </p:blipFill>
        <p:spPr>
          <a:xfrm>
            <a:off x="1969067" y="2559823"/>
            <a:ext cx="1443146" cy="134595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91AD969-0DD4-4CCF-AB24-3353F36CB0DF}"/>
              </a:ext>
            </a:extLst>
          </p:cNvPr>
          <p:cNvSpPr txBox="1"/>
          <p:nvPr/>
        </p:nvSpPr>
        <p:spPr>
          <a:xfrm>
            <a:off x="597562" y="3947001"/>
            <a:ext cx="112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Joints</a:t>
            </a:r>
            <a:endParaRPr lang="es-ES" dirty="0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D0627B4C-ED8C-4BD7-89C3-241427EFE93C}"/>
              </a:ext>
            </a:extLst>
          </p:cNvPr>
          <p:cNvSpPr txBox="1"/>
          <p:nvPr/>
        </p:nvSpPr>
        <p:spPr>
          <a:xfrm>
            <a:off x="2126520" y="3949782"/>
            <a:ext cx="112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Joints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0B4DAC0-C897-4928-A102-945C1E8A327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2" t="13267" r="15946" b="10047"/>
          <a:stretch/>
        </p:blipFill>
        <p:spPr>
          <a:xfrm>
            <a:off x="3575613" y="2578257"/>
            <a:ext cx="1537468" cy="1337313"/>
          </a:xfrm>
          <a:prstGeom prst="rect">
            <a:avLst/>
          </a:prstGeom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9477EB4C-5534-4574-ACC5-94C582663134}"/>
              </a:ext>
            </a:extLst>
          </p:cNvPr>
          <p:cNvSpPr txBox="1"/>
          <p:nvPr/>
        </p:nvSpPr>
        <p:spPr>
          <a:xfrm>
            <a:off x="3121110" y="3947001"/>
            <a:ext cx="2593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Joint Robot </a:t>
            </a:r>
            <a:r>
              <a:rPr lang="es-NI" dirty="0"/>
              <a:t>Cilíndrico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16C672C-2940-452A-822B-6EEADE545D9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96" t="12811" r="8959" b="10047"/>
          <a:stretch/>
        </p:blipFill>
        <p:spPr>
          <a:xfrm>
            <a:off x="5662728" y="2537490"/>
            <a:ext cx="1800762" cy="1395188"/>
          </a:xfrm>
          <a:prstGeom prst="rect">
            <a:avLst/>
          </a:prstGeom>
        </p:spPr>
      </p:pic>
      <p:sp>
        <p:nvSpPr>
          <p:cNvPr id="43" name="CuadroTexto 42">
            <a:extLst>
              <a:ext uri="{FF2B5EF4-FFF2-40B4-BE49-F238E27FC236}">
                <a16:creationId xmlns:a16="http://schemas.microsoft.com/office/drawing/2014/main" id="{5DF2B703-F0A9-4247-B18A-48A4BD7A85C4}"/>
              </a:ext>
            </a:extLst>
          </p:cNvPr>
          <p:cNvSpPr txBox="1"/>
          <p:nvPr/>
        </p:nvSpPr>
        <p:spPr>
          <a:xfrm>
            <a:off x="5457500" y="3947001"/>
            <a:ext cx="2210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dirty="0"/>
              <a:t>Robot Cartesiano</a:t>
            </a:r>
          </a:p>
        </p:txBody>
      </p:sp>
      <p:pic>
        <p:nvPicPr>
          <p:cNvPr id="46" name="Imagen 45">
            <a:extLst>
              <a:ext uri="{FF2B5EF4-FFF2-40B4-BE49-F238E27FC236}">
                <a16:creationId xmlns:a16="http://schemas.microsoft.com/office/drawing/2014/main" id="{81FA5EF6-79D1-4630-A5A0-12DAED9054F3}"/>
              </a:ext>
            </a:extLst>
          </p:cNvPr>
          <p:cNvPicPr/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48" y="2665767"/>
            <a:ext cx="6895613" cy="3255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8C6BED1C-F989-4953-8262-32B7A15366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5584" y="2408563"/>
            <a:ext cx="1704614" cy="1707289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7F423BB-A20E-410E-9ED7-C730B29B9CAC}"/>
              </a:ext>
            </a:extLst>
          </p:cNvPr>
          <p:cNvSpPr txBox="1"/>
          <p:nvPr/>
        </p:nvSpPr>
        <p:spPr>
          <a:xfrm>
            <a:off x="8003194" y="1795172"/>
            <a:ext cx="1936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dirty="0"/>
              <a:t>C++ Cinemática del Robot</a:t>
            </a:r>
          </a:p>
        </p:txBody>
      </p:sp>
      <p:pic>
        <p:nvPicPr>
          <p:cNvPr id="48" name="Imagen 47">
            <a:extLst>
              <a:ext uri="{FF2B5EF4-FFF2-40B4-BE49-F238E27FC236}">
                <a16:creationId xmlns:a16="http://schemas.microsoft.com/office/drawing/2014/main" id="{1716F500-6E3D-410E-8E18-44B2C8ACDE33}"/>
              </a:ext>
            </a:extLst>
          </p:cNvPr>
          <p:cNvPicPr/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39" y="2525704"/>
            <a:ext cx="9449621" cy="3164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32947CF9-0991-42EB-A78B-95E362AF6D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53639" y="2869133"/>
            <a:ext cx="1694433" cy="1694433"/>
          </a:xfrm>
          <a:prstGeom prst="rect">
            <a:avLst/>
          </a:prstGeom>
        </p:spPr>
      </p:pic>
      <p:sp>
        <p:nvSpPr>
          <p:cNvPr id="51" name="CuadroTexto 50">
            <a:extLst>
              <a:ext uri="{FF2B5EF4-FFF2-40B4-BE49-F238E27FC236}">
                <a16:creationId xmlns:a16="http://schemas.microsoft.com/office/drawing/2014/main" id="{95FC9E71-D7E5-4361-9E75-CF786871B70E}"/>
              </a:ext>
            </a:extLst>
          </p:cNvPr>
          <p:cNvSpPr txBox="1"/>
          <p:nvPr/>
        </p:nvSpPr>
        <p:spPr>
          <a:xfrm>
            <a:off x="9699069" y="2215744"/>
            <a:ext cx="2170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dirty="0"/>
              <a:t>Archivo H5 con Espacio de trabajo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7DB6012-36E3-46CD-8B61-F3E926C721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32800" y="2408563"/>
            <a:ext cx="8298604" cy="429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16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37" grpId="0"/>
      <p:bldP spid="37" grpId="1"/>
      <p:bldP spid="40" grpId="0"/>
      <p:bldP spid="40" grpId="1"/>
      <p:bldP spid="43" grpId="0"/>
      <p:bldP spid="43" grpId="1"/>
      <p:bldP spid="10" grpId="0"/>
      <p:bldP spid="10" grpId="1"/>
      <p:bldP spid="51" grpId="0"/>
      <p:bldP spid="51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320" t="14470" r="28284" b="44850"/>
          <a:stretch/>
        </p:blipFill>
        <p:spPr>
          <a:xfrm>
            <a:off x="637468" y="450224"/>
            <a:ext cx="2327016" cy="1980000"/>
          </a:xfrm>
          <a:prstGeom prst="rect">
            <a:avLst/>
          </a:prstGeom>
        </p:spPr>
      </p:pic>
      <p:sp>
        <p:nvSpPr>
          <p:cNvPr id="34" name="Text Box 4">
            <a:extLst>
              <a:ext uri="{FF2B5EF4-FFF2-40B4-BE49-F238E27FC236}">
                <a16:creationId xmlns:a16="http://schemas.microsoft.com/office/drawing/2014/main" id="{8EA2D10D-12DC-45EE-AE7B-44958F2D127E}"/>
              </a:ext>
            </a:extLst>
          </p:cNvPr>
          <p:cNvSpPr txBox="1"/>
          <p:nvPr/>
        </p:nvSpPr>
        <p:spPr>
          <a:xfrm>
            <a:off x="3486051" y="370389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Cinemática de Robots</a:t>
            </a:r>
            <a:endParaRPr lang="" altLang="en-US" sz="1600" b="1" dirty="0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ED61F0C7-ACCD-455E-B970-F8A217C238CE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002" t="49085" r="45958" b="3942"/>
          <a:stretch/>
        </p:blipFill>
        <p:spPr bwMode="auto">
          <a:xfrm rot="18921525">
            <a:off x="5084599" y="1078298"/>
            <a:ext cx="2229205" cy="22224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9" name="Imagen 48" descr="Related image">
            <a:extLst>
              <a:ext uri="{FF2B5EF4-FFF2-40B4-BE49-F238E27FC236}">
                <a16:creationId xmlns:a16="http://schemas.microsoft.com/office/drawing/2014/main" id="{F4D9C49F-8C07-4F07-A760-FA36CE483DD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80448"/>
            <a:ext cx="5458532" cy="314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E29DA46E-DAE0-4E48-8BCA-B097C2DFE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5718" y="2995064"/>
            <a:ext cx="6380068" cy="284355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F0FDAAD-F3C0-41BC-BE86-AD4C615811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3422" y="2931151"/>
            <a:ext cx="82010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92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320" t="14470" r="28284" b="44850"/>
          <a:stretch/>
        </p:blipFill>
        <p:spPr>
          <a:xfrm>
            <a:off x="637468" y="450224"/>
            <a:ext cx="2327016" cy="1980000"/>
          </a:xfrm>
          <a:prstGeom prst="rect">
            <a:avLst/>
          </a:prstGeom>
        </p:spPr>
      </p:pic>
      <p:sp>
        <p:nvSpPr>
          <p:cNvPr id="34" name="Text Box 4">
            <a:extLst>
              <a:ext uri="{FF2B5EF4-FFF2-40B4-BE49-F238E27FC236}">
                <a16:creationId xmlns:a16="http://schemas.microsoft.com/office/drawing/2014/main" id="{8EA2D10D-12DC-45EE-AE7B-44958F2D127E}"/>
              </a:ext>
            </a:extLst>
          </p:cNvPr>
          <p:cNvSpPr txBox="1"/>
          <p:nvPr/>
        </p:nvSpPr>
        <p:spPr>
          <a:xfrm>
            <a:off x="3486051" y="370389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Cinemática de Robots</a:t>
            </a:r>
            <a:endParaRPr lang="" altLang="en-US" sz="1600" b="1" dirty="0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ED61F0C7-ACCD-455E-B970-F8A217C238CE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4660" t="50716" r="19300" b="3210"/>
          <a:stretch/>
        </p:blipFill>
        <p:spPr bwMode="auto">
          <a:xfrm rot="2903881">
            <a:off x="5165977" y="1085009"/>
            <a:ext cx="1860044" cy="19195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EE7E55F-ACC8-47A6-B8B9-ED82986F7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973" y="3120133"/>
            <a:ext cx="5890153" cy="336747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FB73E38-F307-4DC7-8341-98494AD7846B}"/>
              </a:ext>
            </a:extLst>
          </p:cNvPr>
          <p:cNvSpPr txBox="1"/>
          <p:nvPr/>
        </p:nvSpPr>
        <p:spPr>
          <a:xfrm>
            <a:off x="4688208" y="2550959"/>
            <a:ext cx="3058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dirty="0"/>
              <a:t>Directa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227A7AB-E3C0-44E2-80F4-D0570DA7D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0976" y="3111552"/>
            <a:ext cx="8696325" cy="3095625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F53FEF97-BE06-4248-9A0B-226704CA0E7E}"/>
              </a:ext>
            </a:extLst>
          </p:cNvPr>
          <p:cNvSpPr/>
          <p:nvPr/>
        </p:nvSpPr>
        <p:spPr>
          <a:xfrm>
            <a:off x="2532776" y="3377477"/>
            <a:ext cx="841045" cy="266538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60C6B47D-5001-4E75-AB55-29FD6C19D4DF}"/>
              </a:ext>
            </a:extLst>
          </p:cNvPr>
          <p:cNvSpPr/>
          <p:nvPr/>
        </p:nvSpPr>
        <p:spPr>
          <a:xfrm>
            <a:off x="9238701" y="3471179"/>
            <a:ext cx="1258600" cy="266538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74B2BA5-6D1C-4DE6-A165-5BA53FFFC9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973" y="3429000"/>
            <a:ext cx="7892979" cy="2665385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C46079A5-CADD-4D4E-AD9B-96331009DC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" t="22060" r="67548" b="50000"/>
          <a:stretch/>
        </p:blipFill>
        <p:spPr>
          <a:xfrm>
            <a:off x="782944" y="2968567"/>
            <a:ext cx="9776214" cy="3849233"/>
          </a:xfrm>
          <a:prstGeom prst="rect">
            <a:avLst/>
          </a:prstGeom>
        </p:spPr>
      </p:pic>
      <p:sp>
        <p:nvSpPr>
          <p:cNvPr id="26" name="Rectángulo 25">
            <a:extLst>
              <a:ext uri="{FF2B5EF4-FFF2-40B4-BE49-F238E27FC236}">
                <a16:creationId xmlns:a16="http://schemas.microsoft.com/office/drawing/2014/main" id="{B4FB79FF-4407-4F36-8746-B55B43781B52}"/>
              </a:ext>
            </a:extLst>
          </p:cNvPr>
          <p:cNvSpPr/>
          <p:nvPr/>
        </p:nvSpPr>
        <p:spPr>
          <a:xfrm>
            <a:off x="808539" y="3450666"/>
            <a:ext cx="3750080" cy="266538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4E9B369E-C1C5-4898-A78F-51A8DCE47894}"/>
              </a:ext>
            </a:extLst>
          </p:cNvPr>
          <p:cNvSpPr/>
          <p:nvPr/>
        </p:nvSpPr>
        <p:spPr>
          <a:xfrm>
            <a:off x="808539" y="6167573"/>
            <a:ext cx="3750080" cy="65988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27700E18-786B-4D31-8501-17DD2BF21105}"/>
              </a:ext>
            </a:extLst>
          </p:cNvPr>
          <p:cNvSpPr txBox="1"/>
          <p:nvPr/>
        </p:nvSpPr>
        <p:spPr>
          <a:xfrm>
            <a:off x="4688208" y="2571429"/>
            <a:ext cx="3058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dirty="0"/>
              <a:t>Inversa</a:t>
            </a:r>
          </a:p>
        </p:txBody>
      </p:sp>
    </p:spTree>
    <p:extLst>
      <p:ext uri="{BB962C8B-B14F-4D97-AF65-F5344CB8AC3E}">
        <p14:creationId xmlns:p14="http://schemas.microsoft.com/office/powerpoint/2010/main" val="3847224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 animBg="1"/>
      <p:bldP spid="20" grpId="1" animBg="1"/>
      <p:bldP spid="21" grpId="1" animBg="1"/>
      <p:bldP spid="21" grpId="2" animBg="1"/>
      <p:bldP spid="26" grpId="0" animBg="1"/>
      <p:bldP spid="26" grpId="1" animBg="1"/>
      <p:bldP spid="27" grpId="0" animBg="1"/>
      <p:bldP spid="27" grpId="1" animBg="1"/>
      <p:bldP spid="2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320" t="14470" r="28284" b="44850"/>
          <a:stretch/>
        </p:blipFill>
        <p:spPr>
          <a:xfrm>
            <a:off x="637468" y="450224"/>
            <a:ext cx="2327016" cy="1980000"/>
          </a:xfrm>
          <a:prstGeom prst="rect">
            <a:avLst/>
          </a:prstGeom>
        </p:spPr>
      </p:pic>
      <p:sp>
        <p:nvSpPr>
          <p:cNvPr id="34" name="Text Box 4">
            <a:extLst>
              <a:ext uri="{FF2B5EF4-FFF2-40B4-BE49-F238E27FC236}">
                <a16:creationId xmlns:a16="http://schemas.microsoft.com/office/drawing/2014/main" id="{8EA2D10D-12DC-45EE-AE7B-44958F2D127E}"/>
              </a:ext>
            </a:extLst>
          </p:cNvPr>
          <p:cNvSpPr txBox="1"/>
          <p:nvPr/>
        </p:nvSpPr>
        <p:spPr>
          <a:xfrm>
            <a:off x="3486051" y="370389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Cinemática de Robots</a:t>
            </a:r>
            <a:endParaRPr lang="" altLang="en-US" sz="1600" b="1" dirty="0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D7D4D757-7CDF-4626-B615-59A50199FDCA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464" y="1955487"/>
            <a:ext cx="9547056" cy="476829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F97E8EA5-3E41-4597-B5F2-7848F948A42E}"/>
              </a:ext>
            </a:extLst>
          </p:cNvPr>
          <p:cNvSpPr txBox="1"/>
          <p:nvPr/>
        </p:nvSpPr>
        <p:spPr>
          <a:xfrm>
            <a:off x="4246773" y="1655518"/>
            <a:ext cx="3058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dirty="0"/>
              <a:t>Nodos ROS de la Interfaz Cinemática</a:t>
            </a:r>
          </a:p>
        </p:txBody>
      </p:sp>
    </p:spTree>
    <p:extLst>
      <p:ext uri="{BB962C8B-B14F-4D97-AF65-F5344CB8AC3E}">
        <p14:creationId xmlns:p14="http://schemas.microsoft.com/office/powerpoint/2010/main" val="1131532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Implementación de LVR</a:t>
            </a:r>
            <a:endParaRPr lang="" altLang="en-US" sz="1600" b="1" dirty="0"/>
          </a:p>
        </p:txBody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781" t="702" r="17115" b="2828"/>
          <a:stretch>
            <a:fillRect/>
          </a:stretch>
        </p:blipFill>
        <p:spPr>
          <a:xfrm>
            <a:off x="2436850" y="1277531"/>
            <a:ext cx="7156790" cy="469542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EF3B76D3-0A8E-4233-8B35-AE5F34C38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2" y="2473521"/>
            <a:ext cx="1921581" cy="244213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129CB0E-A9EA-416D-920A-79C3461BA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619" y="2599186"/>
            <a:ext cx="1704614" cy="1707289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E6B1B751-46CC-478B-AC5D-8DC0876B2C38}"/>
              </a:ext>
            </a:extLst>
          </p:cNvPr>
          <p:cNvCxnSpPr>
            <a:stCxn id="34" idx="3"/>
          </p:cNvCxnSpPr>
          <p:nvPr/>
        </p:nvCxnSpPr>
        <p:spPr>
          <a:xfrm flipV="1">
            <a:off x="2078153" y="3694586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F4133C35-72CD-4570-8B7D-98C33002B9AD}"/>
              </a:ext>
            </a:extLst>
          </p:cNvPr>
          <p:cNvCxnSpPr/>
          <p:nvPr/>
        </p:nvCxnSpPr>
        <p:spPr>
          <a:xfrm flipV="1">
            <a:off x="9445305" y="3652380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9A82C625-C708-41A3-99A0-B1BF352260A1}"/>
              </a:ext>
            </a:extLst>
          </p:cNvPr>
          <p:cNvSpPr/>
          <p:nvPr/>
        </p:nvSpPr>
        <p:spPr>
          <a:xfrm>
            <a:off x="2580480" y="1044000"/>
            <a:ext cx="6972372" cy="5106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6177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1204560" y="4687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2"/>
          <p:cNvSpPr/>
          <p:nvPr/>
        </p:nvSpPr>
        <p:spPr>
          <a:xfrm>
            <a:off x="2126520" y="51879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3"/>
          <p:cNvSpPr/>
          <p:nvPr/>
        </p:nvSpPr>
        <p:spPr>
          <a:xfrm>
            <a:off x="282960" y="52063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4"/>
          <p:cNvSpPr/>
          <p:nvPr/>
        </p:nvSpPr>
        <p:spPr>
          <a:xfrm>
            <a:off x="1204560" y="57074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5"/>
          <p:cNvSpPr/>
          <p:nvPr/>
        </p:nvSpPr>
        <p:spPr>
          <a:xfrm>
            <a:off x="3029040" y="42087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6"/>
          <p:cNvSpPr/>
          <p:nvPr/>
        </p:nvSpPr>
        <p:spPr>
          <a:xfrm>
            <a:off x="3617640" y="45288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7"/>
          <p:cNvSpPr/>
          <p:nvPr/>
        </p:nvSpPr>
        <p:spPr>
          <a:xfrm>
            <a:off x="2440440" y="45403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8"/>
          <p:cNvSpPr/>
          <p:nvPr/>
        </p:nvSpPr>
        <p:spPr>
          <a:xfrm>
            <a:off x="3029040" y="48603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9"/>
          <p:cNvSpPr/>
          <p:nvPr/>
        </p:nvSpPr>
        <p:spPr>
          <a:xfrm rot="10800000">
            <a:off x="11218680" y="2023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10"/>
          <p:cNvSpPr/>
          <p:nvPr/>
        </p:nvSpPr>
        <p:spPr>
          <a:xfrm rot="10800000">
            <a:off x="10297080" y="15220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12"/>
          <p:cNvSpPr/>
          <p:nvPr/>
        </p:nvSpPr>
        <p:spPr>
          <a:xfrm rot="10800000">
            <a:off x="11218680" y="1002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13"/>
          <p:cNvSpPr/>
          <p:nvPr/>
        </p:nvSpPr>
        <p:spPr>
          <a:xfrm rot="10800000">
            <a:off x="9394200" y="25016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14"/>
          <p:cNvSpPr/>
          <p:nvPr/>
        </p:nvSpPr>
        <p:spPr>
          <a:xfrm rot="10800000">
            <a:off x="8805600" y="21816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15"/>
          <p:cNvSpPr/>
          <p:nvPr/>
        </p:nvSpPr>
        <p:spPr>
          <a:xfrm rot="10800000">
            <a:off x="9982800" y="2169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16"/>
          <p:cNvSpPr/>
          <p:nvPr/>
        </p:nvSpPr>
        <p:spPr>
          <a:xfrm rot="10800000">
            <a:off x="9394200" y="1849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17"/>
          <p:cNvSpPr/>
          <p:nvPr/>
        </p:nvSpPr>
        <p:spPr>
          <a:xfrm>
            <a:off x="7223040" y="37764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18"/>
          <p:cNvSpPr/>
          <p:nvPr/>
        </p:nvSpPr>
        <p:spPr>
          <a:xfrm>
            <a:off x="8560080" y="45032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19"/>
          <p:cNvSpPr/>
          <p:nvPr/>
        </p:nvSpPr>
        <p:spPr>
          <a:xfrm>
            <a:off x="5886000" y="45298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20"/>
          <p:cNvSpPr/>
          <p:nvPr/>
        </p:nvSpPr>
        <p:spPr>
          <a:xfrm>
            <a:off x="7223040" y="52567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21"/>
          <p:cNvSpPr/>
          <p:nvPr/>
        </p:nvSpPr>
        <p:spPr>
          <a:xfrm>
            <a:off x="9869400" y="308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22"/>
          <p:cNvSpPr/>
          <p:nvPr/>
        </p:nvSpPr>
        <p:spPr>
          <a:xfrm>
            <a:off x="10723320" y="354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23"/>
          <p:cNvSpPr/>
          <p:nvPr/>
        </p:nvSpPr>
        <p:spPr>
          <a:xfrm>
            <a:off x="9015840" y="35640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24"/>
          <p:cNvSpPr/>
          <p:nvPr/>
        </p:nvSpPr>
        <p:spPr>
          <a:xfrm>
            <a:off x="9869400" y="40280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25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26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INTRODUCCIÓN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27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Line 28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29"/>
          <p:cNvSpPr/>
          <p:nvPr/>
        </p:nvSpPr>
        <p:spPr>
          <a:xfrm rot="10800000" flipV="1">
            <a:off x="11009680" y="87200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30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31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32"/>
          <p:cNvSpPr/>
          <p:nvPr/>
        </p:nvSpPr>
        <p:spPr>
          <a:xfrm>
            <a:off x="2397240" y="775800"/>
            <a:ext cx="7585200" cy="481680"/>
          </a:xfrm>
          <a:prstGeom prst="bracketPair">
            <a:avLst>
              <a:gd name="adj" fmla="val 16667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Robótica Industrial en Nicaragua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" name="Picture 14"/>
          <p:cNvPicPr/>
          <p:nvPr/>
        </p:nvPicPr>
        <p:blipFill>
          <a:blip r:embed="rId2"/>
          <a:stretch>
            <a:fillRect/>
          </a:stretch>
        </p:blipFill>
        <p:spPr>
          <a:xfrm>
            <a:off x="8009280" y="4208760"/>
            <a:ext cx="3605760" cy="2281680"/>
          </a:xfrm>
          <a:prstGeom prst="rect">
            <a:avLst/>
          </a:prstGeom>
          <a:ln>
            <a:noFill/>
          </a:ln>
        </p:spPr>
      </p:pic>
      <p:sp>
        <p:nvSpPr>
          <p:cNvPr id="144" name="Line 33"/>
          <p:cNvSpPr/>
          <p:nvPr/>
        </p:nvSpPr>
        <p:spPr>
          <a:xfrm flipH="1">
            <a:off x="3669480" y="1350000"/>
            <a:ext cx="6840" cy="5364360"/>
          </a:xfrm>
          <a:prstGeom prst="line">
            <a:avLst/>
          </a:prstGeom>
          <a:ln>
            <a:custDash>
              <a:ds d="700000" sp="500000"/>
              <a:ds d="1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Line 34"/>
          <p:cNvSpPr/>
          <p:nvPr/>
        </p:nvSpPr>
        <p:spPr>
          <a:xfrm flipH="1">
            <a:off x="7515720" y="1350360"/>
            <a:ext cx="6840" cy="5364720"/>
          </a:xfrm>
          <a:prstGeom prst="line">
            <a:avLst/>
          </a:prstGeom>
          <a:ln>
            <a:custDash>
              <a:ds d="700000" sp="500000"/>
              <a:ds d="1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35"/>
          <p:cNvSpPr/>
          <p:nvPr/>
        </p:nvSpPr>
        <p:spPr>
          <a:xfrm>
            <a:off x="102240" y="1729800"/>
            <a:ext cx="333324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 la industria Nicaragüense el uso de la robótica industrial es bajo 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7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02240" y="2830680"/>
            <a:ext cx="716040" cy="716040"/>
          </a:xfrm>
          <a:prstGeom prst="rect">
            <a:avLst/>
          </a:prstGeom>
          <a:ln>
            <a:noFill/>
          </a:ln>
        </p:spPr>
      </p:pic>
      <p:sp>
        <p:nvSpPr>
          <p:cNvPr id="148" name="CustomShape 36"/>
          <p:cNvSpPr/>
          <p:nvPr/>
        </p:nvSpPr>
        <p:spPr>
          <a:xfrm>
            <a:off x="929160" y="2686680"/>
            <a:ext cx="2820960" cy="2010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Expertos en automatización con los que se ha platicado han mencionado que son ciertas las industria que poseen robots.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9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9806400" y="1361520"/>
            <a:ext cx="916560" cy="916560"/>
          </a:xfrm>
          <a:prstGeom prst="rect">
            <a:avLst/>
          </a:prstGeom>
          <a:ln>
            <a:noFill/>
          </a:ln>
        </p:spPr>
      </p:pic>
      <p:pic>
        <p:nvPicPr>
          <p:cNvPr id="150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102240" y="4830480"/>
            <a:ext cx="1488240" cy="851040"/>
          </a:xfrm>
          <a:prstGeom prst="rect">
            <a:avLst/>
          </a:prstGeom>
          <a:ln>
            <a:noFill/>
          </a:ln>
        </p:spPr>
      </p:pic>
      <p:pic>
        <p:nvPicPr>
          <p:cNvPr id="151" name="Picture 6"/>
          <p:cNvPicPr/>
          <p:nvPr/>
        </p:nvPicPr>
        <p:blipFill>
          <a:blip r:embed="rId6"/>
          <a:stretch>
            <a:fillRect/>
          </a:stretch>
        </p:blipFill>
        <p:spPr>
          <a:xfrm>
            <a:off x="1680840" y="5022360"/>
            <a:ext cx="1843560" cy="468360"/>
          </a:xfrm>
          <a:prstGeom prst="rect">
            <a:avLst/>
          </a:prstGeom>
          <a:ln>
            <a:noFill/>
          </a:ln>
        </p:spPr>
      </p:pic>
      <p:pic>
        <p:nvPicPr>
          <p:cNvPr id="152" name="Picture 8"/>
          <p:cNvPicPr/>
          <p:nvPr/>
        </p:nvPicPr>
        <p:blipFill>
          <a:blip r:embed="rId7"/>
          <a:stretch>
            <a:fillRect/>
          </a:stretch>
        </p:blipFill>
        <p:spPr>
          <a:xfrm>
            <a:off x="142920" y="5707440"/>
            <a:ext cx="1537560" cy="686880"/>
          </a:xfrm>
          <a:prstGeom prst="rect">
            <a:avLst/>
          </a:prstGeom>
          <a:ln>
            <a:noFill/>
          </a:ln>
        </p:spPr>
      </p:pic>
      <p:pic>
        <p:nvPicPr>
          <p:cNvPr id="153" name="Picture 11"/>
          <p:cNvPicPr/>
          <p:nvPr/>
        </p:nvPicPr>
        <p:blipFill>
          <a:blip r:embed="rId8"/>
          <a:stretch>
            <a:fillRect/>
          </a:stretch>
        </p:blipFill>
        <p:spPr>
          <a:xfrm>
            <a:off x="2010240" y="5681880"/>
            <a:ext cx="1185120" cy="673200"/>
          </a:xfrm>
          <a:prstGeom prst="rect">
            <a:avLst/>
          </a:prstGeom>
          <a:ln>
            <a:noFill/>
          </a:ln>
        </p:spPr>
      </p:pic>
      <p:sp>
        <p:nvSpPr>
          <p:cNvPr id="154" name="CustomShape 37"/>
          <p:cNvSpPr/>
          <p:nvPr/>
        </p:nvSpPr>
        <p:spPr>
          <a:xfrm>
            <a:off x="556200" y="1360080"/>
            <a:ext cx="2119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Industria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38"/>
          <p:cNvSpPr/>
          <p:nvPr/>
        </p:nvSpPr>
        <p:spPr>
          <a:xfrm>
            <a:off x="3900240" y="1361520"/>
            <a:ext cx="3323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Educación superior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6" name="Picture 17"/>
          <p:cNvPicPr/>
          <p:nvPr/>
        </p:nvPicPr>
        <p:blipFill>
          <a:blip r:embed="rId9"/>
          <a:stretch>
            <a:fillRect/>
          </a:stretch>
        </p:blipFill>
        <p:spPr>
          <a:xfrm>
            <a:off x="4254480" y="1761480"/>
            <a:ext cx="2613960" cy="1742760"/>
          </a:xfrm>
          <a:prstGeom prst="rect">
            <a:avLst/>
          </a:prstGeom>
          <a:ln>
            <a:noFill/>
          </a:ln>
        </p:spPr>
      </p:pic>
      <p:sp>
        <p:nvSpPr>
          <p:cNvPr id="157" name="CustomShape 39"/>
          <p:cNvSpPr/>
          <p:nvPr/>
        </p:nvSpPr>
        <p:spPr>
          <a:xfrm>
            <a:off x="3750840" y="3563640"/>
            <a:ext cx="36216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 Requiere Laboratorio Físico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8" name="Picture 19"/>
          <p:cNvPicPr/>
          <p:nvPr/>
        </p:nvPicPr>
        <p:blipFill>
          <a:blip r:embed="rId10"/>
          <a:stretch>
            <a:fillRect/>
          </a:stretch>
        </p:blipFill>
        <p:spPr>
          <a:xfrm>
            <a:off x="3900240" y="4060800"/>
            <a:ext cx="827640" cy="827640"/>
          </a:xfrm>
          <a:prstGeom prst="rect">
            <a:avLst/>
          </a:prstGeom>
          <a:ln>
            <a:noFill/>
          </a:ln>
        </p:spPr>
      </p:pic>
      <p:sp>
        <p:nvSpPr>
          <p:cNvPr id="159" name="CustomShape 40"/>
          <p:cNvSpPr/>
          <p:nvPr/>
        </p:nvSpPr>
        <p:spPr>
          <a:xfrm>
            <a:off x="4728240" y="4406760"/>
            <a:ext cx="18842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Investigadores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0" name="Picture 21"/>
          <p:cNvPicPr/>
          <p:nvPr/>
        </p:nvPicPr>
        <p:blipFill>
          <a:blip r:embed="rId11"/>
          <a:stretch>
            <a:fillRect/>
          </a:stretch>
        </p:blipFill>
        <p:spPr>
          <a:xfrm>
            <a:off x="4035600" y="5022360"/>
            <a:ext cx="692280" cy="692280"/>
          </a:xfrm>
          <a:prstGeom prst="rect">
            <a:avLst/>
          </a:prstGeom>
          <a:ln>
            <a:noFill/>
          </a:ln>
        </p:spPr>
      </p:pic>
      <p:sp>
        <p:nvSpPr>
          <p:cNvPr id="161" name="CustomShape 41"/>
          <p:cNvSpPr/>
          <p:nvPr/>
        </p:nvSpPr>
        <p:spPr>
          <a:xfrm>
            <a:off x="4984200" y="5046480"/>
            <a:ext cx="25390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Espacio físico para investigación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2" name="Picture 23"/>
          <p:cNvPicPr/>
          <p:nvPr/>
        </p:nvPicPr>
        <p:blipFill>
          <a:blip r:embed="rId12"/>
          <a:stretch>
            <a:fillRect/>
          </a:stretch>
        </p:blipFill>
        <p:spPr>
          <a:xfrm>
            <a:off x="3991680" y="5885640"/>
            <a:ext cx="736200" cy="736200"/>
          </a:xfrm>
          <a:prstGeom prst="rect">
            <a:avLst/>
          </a:prstGeom>
          <a:ln>
            <a:noFill/>
          </a:ln>
        </p:spPr>
      </p:pic>
      <p:sp>
        <p:nvSpPr>
          <p:cNvPr id="163" name="CustomShape 42"/>
          <p:cNvSpPr/>
          <p:nvPr/>
        </p:nvSpPr>
        <p:spPr>
          <a:xfrm>
            <a:off x="4833720" y="5977080"/>
            <a:ext cx="25390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Mantenimiento de laboratorios físicos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4" name="Picture 78"/>
          <p:cNvPicPr/>
          <p:nvPr/>
        </p:nvPicPr>
        <p:blipFill>
          <a:blip r:embed="rId13"/>
          <a:stretch>
            <a:fillRect/>
          </a:stretch>
        </p:blipFill>
        <p:spPr>
          <a:xfrm>
            <a:off x="8515440" y="1503720"/>
            <a:ext cx="878400" cy="878400"/>
          </a:xfrm>
          <a:prstGeom prst="rect">
            <a:avLst/>
          </a:prstGeom>
          <a:ln>
            <a:noFill/>
          </a:ln>
        </p:spPr>
      </p:pic>
      <p:sp>
        <p:nvSpPr>
          <p:cNvPr id="165" name="CustomShape 43"/>
          <p:cNvSpPr/>
          <p:nvPr/>
        </p:nvSpPr>
        <p:spPr>
          <a:xfrm>
            <a:off x="8009280" y="2437920"/>
            <a:ext cx="329652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Altos costos en formar a un estudiante en robótica con laboratorios físicos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44"/>
          <p:cNvSpPr/>
          <p:nvPr/>
        </p:nvSpPr>
        <p:spPr>
          <a:xfrm>
            <a:off x="8385120" y="3692520"/>
            <a:ext cx="29206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Programas de la  UNI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Line 45"/>
          <p:cNvSpPr/>
          <p:nvPr/>
        </p:nvSpPr>
        <p:spPr>
          <a:xfrm flipH="1">
            <a:off x="7715880" y="3504240"/>
            <a:ext cx="4277160" cy="14760"/>
          </a:xfrm>
          <a:prstGeom prst="line">
            <a:avLst/>
          </a:prstGeom>
          <a:ln>
            <a:custDash>
              <a:ds d="700000" sp="500000"/>
              <a:ds d="1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Text Box 1"/>
          <p:cNvSpPr txBox="1"/>
          <p:nvPr/>
        </p:nvSpPr>
        <p:spPr>
          <a:xfrm>
            <a:off x="10779125" y="1620520"/>
            <a:ext cx="14147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/>
              <a:t>Desarrollo</a:t>
            </a:r>
          </a:p>
          <a:p>
            <a:r>
              <a:rPr lang="en-US" altLang="en-US" sz="1600"/>
              <a:t>Robótica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772FEAA-8639-4DCF-8660-7576F7DEAF7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31338" y="4217070"/>
            <a:ext cx="4102203" cy="234248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FC3F114-5B36-4E7B-97C6-54140DD4A8C4}"/>
              </a:ext>
            </a:extLst>
          </p:cNvPr>
          <p:cNvSpPr/>
          <p:nvPr/>
        </p:nvSpPr>
        <p:spPr>
          <a:xfrm>
            <a:off x="11555165" y="4858005"/>
            <a:ext cx="353875" cy="849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F5660C0F-28E3-449E-B1A0-78F3FEE1F3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433" y="4119206"/>
            <a:ext cx="4068353" cy="2412158"/>
          </a:xfrm>
          <a:prstGeom prst="rect">
            <a:avLst/>
          </a:prstGeom>
        </p:spPr>
      </p:pic>
      <p:sp>
        <p:nvSpPr>
          <p:cNvPr id="62" name="Rectángulo 61">
            <a:extLst>
              <a:ext uri="{FF2B5EF4-FFF2-40B4-BE49-F238E27FC236}">
                <a16:creationId xmlns:a16="http://schemas.microsoft.com/office/drawing/2014/main" id="{6F83F397-38FD-46BD-B160-93F43BF66A06}"/>
              </a:ext>
            </a:extLst>
          </p:cNvPr>
          <p:cNvSpPr/>
          <p:nvPr/>
        </p:nvSpPr>
        <p:spPr>
          <a:xfrm>
            <a:off x="8137665" y="5671980"/>
            <a:ext cx="785520" cy="187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3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3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4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5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id="6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id="6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6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8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8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8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9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6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Celda de Trabajo</a:t>
            </a:r>
            <a:endParaRPr lang="" altLang="en-US" sz="1600" b="1" dirty="0"/>
          </a:p>
        </p:txBody>
      </p:sp>
      <p:pic>
        <p:nvPicPr>
          <p:cNvPr id="37" name="Picture 16" descr="Screenshot from 2019-01-09 15-06-27">
            <a:extLst>
              <a:ext uri="{FF2B5EF4-FFF2-40B4-BE49-F238E27FC236}">
                <a16:creationId xmlns:a16="http://schemas.microsoft.com/office/drawing/2014/main" id="{ED9C1FEC-9C7B-4D99-97F5-9D2C69F9E4AA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25427" t="1054" r="36968" b="67741"/>
          <a:stretch/>
        </p:blipFill>
        <p:spPr>
          <a:xfrm>
            <a:off x="1008956" y="165448"/>
            <a:ext cx="3445801" cy="1518840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9D1065D7-EA92-47D0-AE3B-935FA721A4CE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87" t="5171" r="1709" b="20725"/>
          <a:stretch/>
        </p:blipFill>
        <p:spPr bwMode="auto">
          <a:xfrm>
            <a:off x="2408909" y="2804678"/>
            <a:ext cx="7560592" cy="33499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C4C86D-A796-4F3D-8BF1-739C237FA6B4}"/>
              </a:ext>
            </a:extLst>
          </p:cNvPr>
          <p:cNvSpPr txBox="1"/>
          <p:nvPr/>
        </p:nvSpPr>
        <p:spPr>
          <a:xfrm>
            <a:off x="4423024" y="2173679"/>
            <a:ext cx="3445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Modelo de la celda de Trabajo.</a:t>
            </a:r>
            <a:endParaRPr lang="es-NI" dirty="0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8EB65A78-C6D7-4C60-ACE4-0637E00DD5DD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449" y="2963602"/>
            <a:ext cx="10000270" cy="323888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CuadroTexto 41">
            <a:extLst>
              <a:ext uri="{FF2B5EF4-FFF2-40B4-BE49-F238E27FC236}">
                <a16:creationId xmlns:a16="http://schemas.microsoft.com/office/drawing/2014/main" id="{96C69264-DE5F-4E7A-AE83-F3BE122F356C}"/>
              </a:ext>
            </a:extLst>
          </p:cNvPr>
          <p:cNvSpPr txBox="1"/>
          <p:nvPr/>
        </p:nvSpPr>
        <p:spPr>
          <a:xfrm>
            <a:off x="3882107" y="2295920"/>
            <a:ext cx="442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Archivo de configuración de Gazebo</a:t>
            </a:r>
            <a:endParaRPr lang="es-NI" dirty="0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0F952DAF-BD07-44C8-B606-CD79B0A9690E}"/>
              </a:ext>
            </a:extLst>
          </p:cNvPr>
          <p:cNvSpPr txBox="1"/>
          <p:nvPr/>
        </p:nvSpPr>
        <p:spPr>
          <a:xfrm>
            <a:off x="3803239" y="2088634"/>
            <a:ext cx="4427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/>
              <a:t>Servicios de configuración del PID de los Joints del robot.</a:t>
            </a:r>
          </a:p>
        </p:txBody>
      </p:sp>
      <p:pic>
        <p:nvPicPr>
          <p:cNvPr id="46" name="Imagen 45">
            <a:extLst>
              <a:ext uri="{FF2B5EF4-FFF2-40B4-BE49-F238E27FC236}">
                <a16:creationId xmlns:a16="http://schemas.microsoft.com/office/drawing/2014/main" id="{C9B87237-50F8-402F-8CE2-A5CEF284CDF5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26"/>
          <a:stretch/>
        </p:blipFill>
        <p:spPr bwMode="auto">
          <a:xfrm>
            <a:off x="2352074" y="2986762"/>
            <a:ext cx="7713405" cy="303566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25589687-A4FB-4E3A-9D8F-8717105D3C0D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480" y="2533500"/>
            <a:ext cx="8708619" cy="412488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CuadroTexto 47">
            <a:extLst>
              <a:ext uri="{FF2B5EF4-FFF2-40B4-BE49-F238E27FC236}">
                <a16:creationId xmlns:a16="http://schemas.microsoft.com/office/drawing/2014/main" id="{F7FBBA72-3184-4E62-BCED-7C24A1904D62}"/>
              </a:ext>
            </a:extLst>
          </p:cNvPr>
          <p:cNvSpPr txBox="1"/>
          <p:nvPr/>
        </p:nvSpPr>
        <p:spPr>
          <a:xfrm>
            <a:off x="4269719" y="1970972"/>
            <a:ext cx="442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/>
              <a:t>Celda de Trabajo (Mundo Gazebo)</a:t>
            </a:r>
          </a:p>
        </p:txBody>
      </p:sp>
    </p:spTree>
    <p:extLst>
      <p:ext uri="{BB962C8B-B14F-4D97-AF65-F5344CB8AC3E}">
        <p14:creationId xmlns:p14="http://schemas.microsoft.com/office/powerpoint/2010/main" val="3484436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2" grpId="0"/>
      <p:bldP spid="42" grpId="1"/>
      <p:bldP spid="44" grpId="0"/>
      <p:bldP spid="44" grpId="1"/>
      <p:bldP spid="4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Programación de Robots</a:t>
            </a:r>
            <a:endParaRPr lang="" altLang="en-US" sz="1600" b="1" dirty="0"/>
          </a:p>
        </p:txBody>
      </p:sp>
      <p:pic>
        <p:nvPicPr>
          <p:cNvPr id="37" name="Picture 16" descr="Screenshot from 2019-01-09 15-06-27">
            <a:extLst>
              <a:ext uri="{FF2B5EF4-FFF2-40B4-BE49-F238E27FC236}">
                <a16:creationId xmlns:a16="http://schemas.microsoft.com/office/drawing/2014/main" id="{ED9C1FEC-9C7B-4D99-97F5-9D2C69F9E4AA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25427" t="1054" r="36968" b="67741"/>
          <a:stretch/>
        </p:blipFill>
        <p:spPr>
          <a:xfrm>
            <a:off x="1008956" y="165448"/>
            <a:ext cx="3445801" cy="151884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C4C86D-A796-4F3D-8BF1-739C237FA6B4}"/>
              </a:ext>
            </a:extLst>
          </p:cNvPr>
          <p:cNvSpPr txBox="1"/>
          <p:nvPr/>
        </p:nvSpPr>
        <p:spPr>
          <a:xfrm>
            <a:off x="4454757" y="1429414"/>
            <a:ext cx="3796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Interfaz de Programación.</a:t>
            </a:r>
            <a:endParaRPr lang="es-NI" sz="2400" dirty="0"/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25982B00-538B-40A6-88C5-BD37730CCDB2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851" y="1966107"/>
            <a:ext cx="9684295" cy="229639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F4A3023C-FDD8-429B-9D23-21C885660B73}"/>
              </a:ext>
            </a:extLst>
          </p:cNvPr>
          <p:cNvSpPr/>
          <p:nvPr/>
        </p:nvSpPr>
        <p:spPr>
          <a:xfrm>
            <a:off x="1253851" y="2766778"/>
            <a:ext cx="6085080" cy="66222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Move_J1 </a:t>
            </a:r>
            <a:r>
              <a:rPr lang="en-US" sz="20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G 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50 </a:t>
            </a:r>
            <a:r>
              <a:rPr lang="en-US" sz="20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W 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800</a:t>
            </a:r>
            <a:endParaRPr lang="es-E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lnSpc>
                <a:spcPct val="107000"/>
              </a:lnSpc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					 </a:t>
            </a:r>
            <a:r>
              <a:rPr lang="en-US" sz="1200" b="1" i="1" baseline="-25000" dirty="0">
                <a:solidFill>
                  <a:srgbClr val="00B05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Script LVR </a:t>
            </a:r>
            <a:endParaRPr lang="es-E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45FB2B3-5945-4A40-8830-287CA12FFEDD}"/>
              </a:ext>
            </a:extLst>
          </p:cNvPr>
          <p:cNvSpPr txBox="1"/>
          <p:nvPr/>
        </p:nvSpPr>
        <p:spPr>
          <a:xfrm>
            <a:off x="1253851" y="2431594"/>
            <a:ext cx="46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dirty="0"/>
              <a:t>Comando Para movimiento del Robot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5CDD5188-C3B5-4144-A105-D2E9303A1C70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5" t="18658" r="44525" b="59880"/>
          <a:stretch/>
        </p:blipFill>
        <p:spPr bwMode="auto">
          <a:xfrm>
            <a:off x="1295119" y="3385080"/>
            <a:ext cx="5846660" cy="180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390A17C5-0FAC-4B49-9BAA-6915CB7B414D}"/>
              </a:ext>
            </a:extLst>
          </p:cNvPr>
          <p:cNvSpPr txBox="1"/>
          <p:nvPr/>
        </p:nvSpPr>
        <p:spPr>
          <a:xfrm>
            <a:off x="1200668" y="5191379"/>
            <a:ext cx="468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dirty="0"/>
              <a:t>Configuración de PID de cada Joint del Robot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4BB17140-B499-4D65-8AB4-8EBEA1E7A7C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937" y="2004708"/>
            <a:ext cx="9667381" cy="48948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2376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1" grpId="0" animBg="1"/>
      <p:bldP spid="21" grpId="1" animBg="1"/>
      <p:bldP spid="2" grpId="0"/>
      <p:bldP spid="2" grpId="1"/>
      <p:bldP spid="24" grpId="0"/>
      <p:bldP spid="24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580" y="1924050"/>
            <a:ext cx="7388225" cy="460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44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5"/>
          <p:cNvSpPr/>
          <p:nvPr/>
        </p:nvSpPr>
        <p:spPr>
          <a:xfrm rot="10800000" flipV="1">
            <a:off x="10998250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Infraestructura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0" name="Picture 16"/>
          <p:cNvPicPr/>
          <p:nvPr/>
        </p:nvPicPr>
        <p:blipFill>
          <a:blip r:embed="rId2"/>
          <a:stretch>
            <a:fillRect/>
          </a:stretch>
        </p:blipFill>
        <p:spPr>
          <a:xfrm>
            <a:off x="6484680" y="3106080"/>
            <a:ext cx="4635000" cy="2590920"/>
          </a:xfrm>
          <a:prstGeom prst="rect">
            <a:avLst/>
          </a:prstGeom>
          <a:ln>
            <a:noFill/>
          </a:ln>
        </p:spPr>
      </p:pic>
      <p:pic>
        <p:nvPicPr>
          <p:cNvPr id="201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33200" y="3043440"/>
            <a:ext cx="6058080" cy="2605320"/>
          </a:xfrm>
          <a:prstGeom prst="rect">
            <a:avLst/>
          </a:prstGeom>
          <a:ln>
            <a:noFill/>
          </a:ln>
        </p:spPr>
      </p:pic>
      <p:sp>
        <p:nvSpPr>
          <p:cNvPr id="202" name="CustomShape 33"/>
          <p:cNvSpPr/>
          <p:nvPr/>
        </p:nvSpPr>
        <p:spPr>
          <a:xfrm>
            <a:off x="6815160" y="2386800"/>
            <a:ext cx="39783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Simuladores Propios de Universidades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34"/>
          <p:cNvSpPr/>
          <p:nvPr/>
        </p:nvSpPr>
        <p:spPr>
          <a:xfrm>
            <a:off x="660600" y="2386800"/>
            <a:ext cx="3978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Infraestructura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4" name="Picture 19"/>
          <p:cNvPicPr/>
          <p:nvPr/>
        </p:nvPicPr>
        <p:blipFill>
          <a:blip r:embed="rId4"/>
          <a:stretch>
            <a:fillRect/>
          </a:stretch>
        </p:blipFill>
        <p:spPr>
          <a:xfrm>
            <a:off x="3061800" y="3724200"/>
            <a:ext cx="1576800" cy="1576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6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OBJETIVOS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7" name="CustomShape 33"/>
          <p:cNvSpPr/>
          <p:nvPr/>
        </p:nvSpPr>
        <p:spPr>
          <a:xfrm>
            <a:off x="1144270" y="876935"/>
            <a:ext cx="9123045" cy="1417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Objetivo general: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Desarrollar un laboratorio virtual para el estudio de los fundamentos de la robótica industrial utilizando, para su implementación, el sistema operativo para robots (ROS).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8" name="CustomShape 34"/>
          <p:cNvSpPr/>
          <p:nvPr/>
        </p:nvSpPr>
        <p:spPr>
          <a:xfrm>
            <a:off x="883920" y="2760130"/>
            <a:ext cx="10424160" cy="43113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s-NI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s-NI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Objetivos específicos:</a:t>
            </a:r>
            <a:endParaRPr lang="es-NI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NI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Identificar las principales características/recursos/estructura de ROS enfatizando aquellas aplicables directamente a la robótica industrial.</a:t>
            </a:r>
            <a:endParaRPr lang="es-NI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NI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Elaborar un documento donde se muestre el ABC de ROS. *</a:t>
            </a:r>
            <a:endParaRPr lang="es-NI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NI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Identificar las herramientas de software requeridas, además de ROS, para el desarrollo del laboratorio virtual para el estudio de los fundamentos de la robótica industrial.</a:t>
            </a:r>
            <a:endParaRPr lang="es-NI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NI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Desarrollar la interfaz gráfica de usuario (GUI) del laboratorio virtual, según los requerimientos establecidos.</a:t>
            </a:r>
            <a:endParaRPr lang="es-NI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NI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Verificar la efectividad del laboratorio virtual mediante la realización de dos prácticas de laboratorio</a:t>
            </a:r>
            <a:r>
              <a:rPr lang="es-NI" sz="1600" b="0" i="1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. Revisar Efectividad de los recursos del LVR.</a:t>
            </a:r>
            <a:endParaRPr lang="es-NI" sz="1600" b="0" i="1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NI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Elaborar un manual de usuario del laboratorio virtual.*</a:t>
            </a:r>
            <a:endParaRPr lang="es-NI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378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8" grpId="0" build="allAtOnce" bldLvl="0"/>
      <p:bldP spid="978" grpId="1" build="allAtOnce" bldLvl="0"/>
      <p:bldP spid="978" grpId="2" uiExpand="1" build="allAtOnce" bldLvl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346251" y="722911"/>
            <a:ext cx="5583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MODELO DE UN LABORATORIO FÍSICO DE ROBOTICA</a:t>
            </a:r>
            <a:endParaRPr lang="" altLang="en-US" sz="1600" b="1" dirty="0"/>
          </a:p>
        </p:txBody>
      </p:sp>
      <p:pic>
        <p:nvPicPr>
          <p:cNvPr id="39" name="Picture 6" descr="Screenshot from 2019-01-07 13-29-58">
            <a:extLst>
              <a:ext uri="{FF2B5EF4-FFF2-40B4-BE49-F238E27FC236}">
                <a16:creationId xmlns:a16="http://schemas.microsoft.com/office/drawing/2014/main" id="{A6D3CBA4-35A9-4F29-8EDE-19984E3890CB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719"/>
          <a:stretch>
            <a:fillRect/>
          </a:stretch>
        </p:blipFill>
        <p:spPr>
          <a:xfrm>
            <a:off x="1896120" y="1259340"/>
            <a:ext cx="8672580" cy="5031007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80A19A77-BAB8-41C0-89AE-B79E007494E1}"/>
              </a:ext>
            </a:extLst>
          </p:cNvPr>
          <p:cNvSpPr/>
          <p:nvPr/>
        </p:nvSpPr>
        <p:spPr>
          <a:xfrm>
            <a:off x="4254500" y="1852979"/>
            <a:ext cx="1206500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4C32A320-93E6-4829-93E5-06F3B05D38DA}"/>
              </a:ext>
            </a:extLst>
          </p:cNvPr>
          <p:cNvSpPr/>
          <p:nvPr/>
        </p:nvSpPr>
        <p:spPr>
          <a:xfrm>
            <a:off x="8060400" y="2105238"/>
            <a:ext cx="720360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AA225426-A6EB-4014-9A3D-D981671CDA49}"/>
              </a:ext>
            </a:extLst>
          </p:cNvPr>
          <p:cNvSpPr/>
          <p:nvPr/>
        </p:nvSpPr>
        <p:spPr>
          <a:xfrm>
            <a:off x="9353370" y="2372990"/>
            <a:ext cx="1251870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67D4D54A-16D6-4FB5-9A19-D6F9498FA0FE}"/>
              </a:ext>
            </a:extLst>
          </p:cNvPr>
          <p:cNvSpPr/>
          <p:nvPr/>
        </p:nvSpPr>
        <p:spPr>
          <a:xfrm>
            <a:off x="9429240" y="4532919"/>
            <a:ext cx="963600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8C8F65BD-4C1B-4A9E-BDA8-80CF198D1501}"/>
              </a:ext>
            </a:extLst>
          </p:cNvPr>
          <p:cNvSpPr/>
          <p:nvPr/>
        </p:nvSpPr>
        <p:spPr>
          <a:xfrm>
            <a:off x="7966560" y="5220718"/>
            <a:ext cx="1627080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165849A3-CD89-4B07-9DCB-EEAE4A1F7663}"/>
              </a:ext>
            </a:extLst>
          </p:cNvPr>
          <p:cNvSpPr/>
          <p:nvPr/>
        </p:nvSpPr>
        <p:spPr>
          <a:xfrm>
            <a:off x="4371120" y="5016419"/>
            <a:ext cx="911520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5708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Implementación de LVR</a:t>
            </a:r>
            <a:endParaRPr lang="" altLang="en-US" sz="1600" b="1" dirty="0"/>
          </a:p>
        </p:txBody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781" t="702" r="17115" b="2828"/>
          <a:stretch>
            <a:fillRect/>
          </a:stretch>
        </p:blipFill>
        <p:spPr>
          <a:xfrm>
            <a:off x="2436850" y="1277531"/>
            <a:ext cx="7156790" cy="469542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EF3B76D3-0A8E-4233-8B35-AE5F34C38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2" y="2473521"/>
            <a:ext cx="1921581" cy="244213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129CB0E-A9EA-416D-920A-79C3461BA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619" y="2599186"/>
            <a:ext cx="1704614" cy="1707289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E6B1B751-46CC-478B-AC5D-8DC0876B2C38}"/>
              </a:ext>
            </a:extLst>
          </p:cNvPr>
          <p:cNvCxnSpPr>
            <a:stCxn id="34" idx="3"/>
          </p:cNvCxnSpPr>
          <p:nvPr/>
        </p:nvCxnSpPr>
        <p:spPr>
          <a:xfrm flipV="1">
            <a:off x="2078153" y="3694586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F4133C35-72CD-4570-8B7D-98C33002B9AD}"/>
              </a:ext>
            </a:extLst>
          </p:cNvPr>
          <p:cNvCxnSpPr/>
          <p:nvPr/>
        </p:nvCxnSpPr>
        <p:spPr>
          <a:xfrm flipV="1">
            <a:off x="9555667" y="3652380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9A82C625-C708-41A3-99A0-B1BF352260A1}"/>
              </a:ext>
            </a:extLst>
          </p:cNvPr>
          <p:cNvSpPr/>
          <p:nvPr/>
        </p:nvSpPr>
        <p:spPr>
          <a:xfrm>
            <a:off x="2580480" y="1044000"/>
            <a:ext cx="6972372" cy="5106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110C4CB-47DD-4A85-AB52-2690124C9C50}"/>
              </a:ext>
            </a:extLst>
          </p:cNvPr>
          <p:cNvSpPr txBox="1"/>
          <p:nvPr/>
        </p:nvSpPr>
        <p:spPr>
          <a:xfrm>
            <a:off x="282960" y="2064599"/>
            <a:ext cx="1698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dirty="0"/>
              <a:t>Interacción 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4FCADA16-7BD9-4B89-AA2E-FDB9F38150C1}"/>
              </a:ext>
            </a:extLst>
          </p:cNvPr>
          <p:cNvSpPr txBox="1"/>
          <p:nvPr/>
        </p:nvSpPr>
        <p:spPr>
          <a:xfrm>
            <a:off x="10135224" y="2069836"/>
            <a:ext cx="1698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dirty="0"/>
              <a:t>Resultados </a:t>
            </a:r>
          </a:p>
        </p:txBody>
      </p:sp>
    </p:spTree>
    <p:extLst>
      <p:ext uri="{BB962C8B-B14F-4D97-AF65-F5344CB8AC3E}">
        <p14:creationId xmlns:p14="http://schemas.microsoft.com/office/powerpoint/2010/main" val="537244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" name="Diagrama 67">
            <a:extLst>
              <a:ext uri="{FF2B5EF4-FFF2-40B4-BE49-F238E27FC236}">
                <a16:creationId xmlns:a16="http://schemas.microsoft.com/office/drawing/2014/main" id="{39C9583D-2C26-4D98-B678-2D6687AAF4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3818188"/>
              </p:ext>
            </p:extLst>
          </p:nvPr>
        </p:nvGraphicFramePr>
        <p:xfrm>
          <a:off x="6158110" y="1489220"/>
          <a:ext cx="6090890" cy="5180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27226" t="44905" r="56812" b="29459"/>
          <a:stretch/>
        </p:blipFill>
        <p:spPr>
          <a:xfrm>
            <a:off x="5046660" y="10800"/>
            <a:ext cx="1462680" cy="1247760"/>
          </a:xfrm>
          <a:prstGeom prst="rect">
            <a:avLst/>
          </a:prstGeom>
        </p:spPr>
      </p:pic>
      <p:sp>
        <p:nvSpPr>
          <p:cNvPr id="39" name="CustomShape 8">
            <a:extLst>
              <a:ext uri="{FF2B5EF4-FFF2-40B4-BE49-F238E27FC236}">
                <a16:creationId xmlns:a16="http://schemas.microsoft.com/office/drawing/2014/main" id="{2B5BACE6-5AC3-4A77-B471-E24F1D3A8D17}"/>
              </a:ext>
            </a:extLst>
          </p:cNvPr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" name="CustomShape 9">
            <a:extLst>
              <a:ext uri="{FF2B5EF4-FFF2-40B4-BE49-F238E27FC236}">
                <a16:creationId xmlns:a16="http://schemas.microsoft.com/office/drawing/2014/main" id="{40F4BF97-A26B-4127-8ED5-C568BCE51C01}"/>
              </a:ext>
            </a:extLst>
          </p:cNvPr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" name="CustomShape 10">
            <a:extLst>
              <a:ext uri="{FF2B5EF4-FFF2-40B4-BE49-F238E27FC236}">
                <a16:creationId xmlns:a16="http://schemas.microsoft.com/office/drawing/2014/main" id="{C1FC5B26-598D-4F3E-BFCF-597A57841C97}"/>
              </a:ext>
            </a:extLst>
          </p:cNvPr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CustomShape 11">
            <a:extLst>
              <a:ext uri="{FF2B5EF4-FFF2-40B4-BE49-F238E27FC236}">
                <a16:creationId xmlns:a16="http://schemas.microsoft.com/office/drawing/2014/main" id="{B7628234-4B30-421F-BE5D-6260033103DE}"/>
              </a:ext>
            </a:extLst>
          </p:cNvPr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CustomShape 12">
            <a:extLst>
              <a:ext uri="{FF2B5EF4-FFF2-40B4-BE49-F238E27FC236}">
                <a16:creationId xmlns:a16="http://schemas.microsoft.com/office/drawing/2014/main" id="{345B28CC-3362-43D7-AA36-732CD385BF08}"/>
              </a:ext>
            </a:extLst>
          </p:cNvPr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CustomShape 13">
            <a:extLst>
              <a:ext uri="{FF2B5EF4-FFF2-40B4-BE49-F238E27FC236}">
                <a16:creationId xmlns:a16="http://schemas.microsoft.com/office/drawing/2014/main" id="{7ED18310-6467-49DE-8084-CB4B82B93B6F}"/>
              </a:ext>
            </a:extLst>
          </p:cNvPr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CustomShape 14">
            <a:extLst>
              <a:ext uri="{FF2B5EF4-FFF2-40B4-BE49-F238E27FC236}">
                <a16:creationId xmlns:a16="http://schemas.microsoft.com/office/drawing/2014/main" id="{53B6FD3A-E3F5-4F9D-9CFB-7E5D0523DBE1}"/>
              </a:ext>
            </a:extLst>
          </p:cNvPr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CustomShape 15">
            <a:extLst>
              <a:ext uri="{FF2B5EF4-FFF2-40B4-BE49-F238E27FC236}">
                <a16:creationId xmlns:a16="http://schemas.microsoft.com/office/drawing/2014/main" id="{ABFD9612-55F0-41AC-9DE3-903F6E6086C9}"/>
              </a:ext>
            </a:extLst>
          </p:cNvPr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16">
            <a:extLst>
              <a:ext uri="{FF2B5EF4-FFF2-40B4-BE49-F238E27FC236}">
                <a16:creationId xmlns:a16="http://schemas.microsoft.com/office/drawing/2014/main" id="{4AEB9018-E6FB-4450-94A7-E885191E9A40}"/>
              </a:ext>
            </a:extLst>
          </p:cNvPr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CustomShape 17">
            <a:extLst>
              <a:ext uri="{FF2B5EF4-FFF2-40B4-BE49-F238E27FC236}">
                <a16:creationId xmlns:a16="http://schemas.microsoft.com/office/drawing/2014/main" id="{07D910B1-7A71-4670-A4D0-A6832FA24330}"/>
              </a:ext>
            </a:extLst>
          </p:cNvPr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CustomShape 18">
            <a:extLst>
              <a:ext uri="{FF2B5EF4-FFF2-40B4-BE49-F238E27FC236}">
                <a16:creationId xmlns:a16="http://schemas.microsoft.com/office/drawing/2014/main" id="{B44C6D13-72E5-45EA-B5B1-9A2FC4449CE8}"/>
              </a:ext>
            </a:extLst>
          </p:cNvPr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20">
            <a:extLst>
              <a:ext uri="{FF2B5EF4-FFF2-40B4-BE49-F238E27FC236}">
                <a16:creationId xmlns:a16="http://schemas.microsoft.com/office/drawing/2014/main" id="{85587071-2799-45FC-8FC4-C3BEBBB73CDD}"/>
              </a:ext>
            </a:extLst>
          </p:cNvPr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CustomShape 21">
            <a:extLst>
              <a:ext uri="{FF2B5EF4-FFF2-40B4-BE49-F238E27FC236}">
                <a16:creationId xmlns:a16="http://schemas.microsoft.com/office/drawing/2014/main" id="{56A39E7F-F6EA-46EA-9F49-FFB00F816E69}"/>
              </a:ext>
            </a:extLst>
          </p:cNvPr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CustomShape 22">
            <a:extLst>
              <a:ext uri="{FF2B5EF4-FFF2-40B4-BE49-F238E27FC236}">
                <a16:creationId xmlns:a16="http://schemas.microsoft.com/office/drawing/2014/main" id="{BA3B3E4C-4CA7-4F5D-B4D0-C2FA2DA7E88F}"/>
              </a:ext>
            </a:extLst>
          </p:cNvPr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" name="CustomShape 23">
            <a:extLst>
              <a:ext uri="{FF2B5EF4-FFF2-40B4-BE49-F238E27FC236}">
                <a16:creationId xmlns:a16="http://schemas.microsoft.com/office/drawing/2014/main" id="{66B0D7A6-96B9-4A3B-86DB-6E42246C7319}"/>
              </a:ext>
            </a:extLst>
          </p:cNvPr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" name="CustomShape 28">
            <a:extLst>
              <a:ext uri="{FF2B5EF4-FFF2-40B4-BE49-F238E27FC236}">
                <a16:creationId xmlns:a16="http://schemas.microsoft.com/office/drawing/2014/main" id="{CF10E857-5317-4C4C-B960-BFB8998718DA}"/>
              </a:ext>
            </a:extLst>
          </p:cNvPr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" name="CustomShape 29">
            <a:extLst>
              <a:ext uri="{FF2B5EF4-FFF2-40B4-BE49-F238E27FC236}">
                <a16:creationId xmlns:a16="http://schemas.microsoft.com/office/drawing/2014/main" id="{BEF6D305-FABD-4DC5-B1F2-D547DFB956E7}"/>
              </a:ext>
            </a:extLst>
          </p:cNvPr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" name="CustomShape 30">
            <a:extLst>
              <a:ext uri="{FF2B5EF4-FFF2-40B4-BE49-F238E27FC236}">
                <a16:creationId xmlns:a16="http://schemas.microsoft.com/office/drawing/2014/main" id="{2DDCB415-181D-4F9D-9A63-E8B35C58E762}"/>
              </a:ext>
            </a:extLst>
          </p:cNvPr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" name="CustomShape 31">
            <a:extLst>
              <a:ext uri="{FF2B5EF4-FFF2-40B4-BE49-F238E27FC236}">
                <a16:creationId xmlns:a16="http://schemas.microsoft.com/office/drawing/2014/main" id="{C19959EE-7608-4CF4-A041-2514AED293FB}"/>
              </a:ext>
            </a:extLst>
          </p:cNvPr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" name="CustomShape 32">
            <a:extLst>
              <a:ext uri="{FF2B5EF4-FFF2-40B4-BE49-F238E27FC236}">
                <a16:creationId xmlns:a16="http://schemas.microsoft.com/office/drawing/2014/main" id="{70FA3EF8-8FD2-45D7-AAD1-68FB3647AF66}"/>
              </a:ext>
            </a:extLst>
          </p:cNvPr>
          <p:cNvSpPr/>
          <p:nvPr/>
        </p:nvSpPr>
        <p:spPr>
          <a:xfrm>
            <a:off x="4670640" y="1171980"/>
            <a:ext cx="2438640" cy="716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s-NI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QT </a:t>
            </a:r>
            <a:r>
              <a:rPr lang="es-NI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Creator</a:t>
            </a:r>
            <a:endParaRPr lang="es-NI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CustomShape 33">
            <a:extLst>
              <a:ext uri="{FF2B5EF4-FFF2-40B4-BE49-F238E27FC236}">
                <a16:creationId xmlns:a16="http://schemas.microsoft.com/office/drawing/2014/main" id="{04CB458B-B83B-417D-8EB4-E45683D645A9}"/>
              </a:ext>
            </a:extLst>
          </p:cNvPr>
          <p:cNvSpPr/>
          <p:nvPr/>
        </p:nvSpPr>
        <p:spPr>
          <a:xfrm>
            <a:off x="380484" y="1812780"/>
            <a:ext cx="5820984" cy="820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El desarrollo del laboratorio virtual de robótica industrial está basado los recursos de software tales como las librerías que corresponden a </a:t>
            </a:r>
            <a:r>
              <a:rPr lang="es-NI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Qt- </a:t>
            </a:r>
            <a:r>
              <a:rPr lang="es-NI" sz="1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Creator</a:t>
            </a:r>
            <a:r>
              <a:rPr lang="es-NI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2" name="Picture 7">
            <a:extLst>
              <a:ext uri="{FF2B5EF4-FFF2-40B4-BE49-F238E27FC236}">
                <a16:creationId xmlns:a16="http://schemas.microsoft.com/office/drawing/2014/main" id="{A717EDC6-1C90-44F4-9BF9-0EC75DC1ACBD}"/>
              </a:ext>
            </a:extLst>
          </p:cNvPr>
          <p:cNvPicPr/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5960" y="3479400"/>
            <a:ext cx="3407760" cy="2208960"/>
          </a:xfrm>
          <a:prstGeom prst="rect">
            <a:avLst/>
          </a:prstGeom>
          <a:ln>
            <a:noFill/>
          </a:ln>
        </p:spPr>
      </p:pic>
      <p:sp>
        <p:nvSpPr>
          <p:cNvPr id="65" name="CustomShape 35">
            <a:extLst>
              <a:ext uri="{FF2B5EF4-FFF2-40B4-BE49-F238E27FC236}">
                <a16:creationId xmlns:a16="http://schemas.microsoft.com/office/drawing/2014/main" id="{A3BF8618-7B96-48E9-8AF0-0129A72FB465}"/>
              </a:ext>
            </a:extLst>
          </p:cNvPr>
          <p:cNvSpPr/>
          <p:nvPr/>
        </p:nvSpPr>
        <p:spPr>
          <a:xfrm>
            <a:off x="9874364" y="1549799"/>
            <a:ext cx="279108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CMAKE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Compilador Oficial de ROS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CustomShape 37">
            <a:extLst>
              <a:ext uri="{FF2B5EF4-FFF2-40B4-BE49-F238E27FC236}">
                <a16:creationId xmlns:a16="http://schemas.microsoft.com/office/drawing/2014/main" id="{9D083AED-2216-47E5-879A-4DB6708557A5}"/>
              </a:ext>
            </a:extLst>
          </p:cNvPr>
          <p:cNvSpPr/>
          <p:nvPr/>
        </p:nvSpPr>
        <p:spPr>
          <a:xfrm>
            <a:off x="9842940" y="3610480"/>
            <a:ext cx="2791080" cy="9383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C++</a:t>
            </a:r>
            <a:endParaRPr lang="es-NI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Para la programación </a:t>
            </a:r>
            <a:endParaRPr lang="es-NI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 nodos </a:t>
            </a:r>
            <a:r>
              <a:rPr lang="es-NI" sz="14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</a:t>
            </a:r>
            <a:r>
              <a:rPr lang="es-NI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y diseño de GUI</a:t>
            </a:r>
          </a:p>
          <a:p>
            <a:pPr>
              <a:lnSpc>
                <a:spcPct val="100000"/>
              </a:lnSpc>
            </a:pPr>
            <a:r>
              <a:rPr lang="es-NI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QML</a:t>
            </a:r>
          </a:p>
          <a:p>
            <a:pPr>
              <a:lnSpc>
                <a:spcPct val="100000"/>
              </a:lnSpc>
            </a:pPr>
            <a:r>
              <a:rPr lang="es-NI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Desarrollo de la interfaz</a:t>
            </a:r>
            <a:endParaRPr lang="es-NI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9" name="Picture 5">
            <a:extLst>
              <a:ext uri="{FF2B5EF4-FFF2-40B4-BE49-F238E27FC236}">
                <a16:creationId xmlns:a16="http://schemas.microsoft.com/office/drawing/2014/main" id="{46C9DBB4-92FE-498F-99AA-108A57615CCD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8598600" y="3589471"/>
            <a:ext cx="1213964" cy="922436"/>
          </a:xfrm>
          <a:prstGeom prst="rect">
            <a:avLst/>
          </a:prstGeom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79B227F-C8C6-4DEB-B145-AACA5A32F675}"/>
              </a:ext>
            </a:extLst>
          </p:cNvPr>
          <p:cNvSpPr txBox="1"/>
          <p:nvPr/>
        </p:nvSpPr>
        <p:spPr>
          <a:xfrm>
            <a:off x="615960" y="5688360"/>
            <a:ext cx="430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Multiplataforma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5602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2B763649-1FC0-484D-A2AF-84770351A4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DF04A0FF-E624-431F-939F-1202DCA0BF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E2CBA7DE-0B34-4714-8F70-BB80C7BAE6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CC01F395-6CB4-4CC9-AEED-E067E69DAF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2B608926-AE0D-4172-9DE7-0BFD6CB66A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B280899B-96B4-490C-92A6-8AC6E562D5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C60CFA07-9BFF-42C4-9DED-3006155A0D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094B092C-A75F-4FE3-B438-56E75AC9FE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425DDFE0-4DC1-46E1-9B7E-4F0EFB7971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F79F62BE-15DA-4526-A026-2E28AA646F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BA2305B2-83FC-4D37-9C92-72210D8362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C6F9D121-BD2A-40C0-958F-5DCCF75681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8" grpId="0" uiExpand="1">
        <p:bldSub>
          <a:bldDgm bld="one"/>
        </p:bldSub>
      </p:bldGraphic>
      <p:bldP spid="65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Implementación de LVR</a:t>
            </a:r>
            <a:endParaRPr lang="" altLang="en-US" sz="1600" b="1" dirty="0"/>
          </a:p>
        </p:txBody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781" t="702" r="17115" b="2828"/>
          <a:stretch>
            <a:fillRect/>
          </a:stretch>
        </p:blipFill>
        <p:spPr>
          <a:xfrm>
            <a:off x="2436850" y="1277531"/>
            <a:ext cx="7156790" cy="469542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EF3B76D3-0A8E-4233-8B35-AE5F34C38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2" y="2473521"/>
            <a:ext cx="1921581" cy="244213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129CB0E-A9EA-416D-920A-79C3461BA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619" y="2599186"/>
            <a:ext cx="1704614" cy="1707289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E6B1B751-46CC-478B-AC5D-8DC0876B2C38}"/>
              </a:ext>
            </a:extLst>
          </p:cNvPr>
          <p:cNvCxnSpPr>
            <a:stCxn id="34" idx="3"/>
          </p:cNvCxnSpPr>
          <p:nvPr/>
        </p:nvCxnSpPr>
        <p:spPr>
          <a:xfrm flipV="1">
            <a:off x="2078153" y="3694586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F4133C35-72CD-4570-8B7D-98C33002B9AD}"/>
              </a:ext>
            </a:extLst>
          </p:cNvPr>
          <p:cNvCxnSpPr/>
          <p:nvPr/>
        </p:nvCxnSpPr>
        <p:spPr>
          <a:xfrm flipV="1">
            <a:off x="9555667" y="3652380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9A82C625-C708-41A3-99A0-B1BF352260A1}"/>
              </a:ext>
            </a:extLst>
          </p:cNvPr>
          <p:cNvSpPr/>
          <p:nvPr/>
        </p:nvSpPr>
        <p:spPr>
          <a:xfrm>
            <a:off x="2580480" y="1044000"/>
            <a:ext cx="6972372" cy="5106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8091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2729</TotalTime>
  <Words>1256</Words>
  <Application>Microsoft Office PowerPoint</Application>
  <PresentationFormat>Panorámica</PresentationFormat>
  <Paragraphs>333</Paragraphs>
  <Slides>32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44" baseType="lpstr">
      <vt:lpstr>Arial</vt:lpstr>
      <vt:lpstr>Arial Narrow</vt:lpstr>
      <vt:lpstr>Calibri</vt:lpstr>
      <vt:lpstr>Calibri Light</vt:lpstr>
      <vt:lpstr>Consolas</vt:lpstr>
      <vt:lpstr>Myriad Apple</vt:lpstr>
      <vt:lpstr>Nexa Bold</vt:lpstr>
      <vt:lpstr>Nexa Light</vt:lpstr>
      <vt:lpstr>Symbol</vt:lpstr>
      <vt:lpstr>Times New Roman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Yesser Morales</dc:creator>
  <cp:lastModifiedBy>Yesser Morales</cp:lastModifiedBy>
  <cp:revision>406</cp:revision>
  <dcterms:created xsi:type="dcterms:W3CDTF">2018-10-11T05:39:45Z</dcterms:created>
  <dcterms:modified xsi:type="dcterms:W3CDTF">2019-08-24T19:29:43Z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KSOProductBuildVer">
    <vt:lpwstr>1033-10.1.0.6757</vt:lpwstr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22</vt:i4>
  </property>
</Properties>
</file>